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7"/>
  </p:notesMasterIdLst>
  <p:sldIdLst>
    <p:sldId id="256" r:id="rId2"/>
    <p:sldId id="257" r:id="rId3"/>
    <p:sldId id="279" r:id="rId4"/>
    <p:sldId id="259" r:id="rId5"/>
    <p:sldId id="270" r:id="rId6"/>
    <p:sldId id="280" r:id="rId7"/>
    <p:sldId id="281" r:id="rId8"/>
    <p:sldId id="260" r:id="rId9"/>
    <p:sldId id="261" r:id="rId10"/>
    <p:sldId id="262" r:id="rId11"/>
    <p:sldId id="263" r:id="rId12"/>
    <p:sldId id="265" r:id="rId13"/>
    <p:sldId id="266" r:id="rId14"/>
    <p:sldId id="267" r:id="rId15"/>
    <p:sldId id="268" r:id="rId16"/>
    <p:sldId id="269" r:id="rId17"/>
    <p:sldId id="278" r:id="rId18"/>
    <p:sldId id="277" r:id="rId19"/>
    <p:sldId id="282" r:id="rId20"/>
    <p:sldId id="283" r:id="rId21"/>
    <p:sldId id="271" r:id="rId22"/>
    <p:sldId id="274" r:id="rId23"/>
    <p:sldId id="284" r:id="rId24"/>
    <p:sldId id="285" r:id="rId25"/>
    <p:sldId id="286"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3" d="100"/>
          <a:sy n="73" d="100"/>
        </p:scale>
        <p:origin x="-426" y="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A3C888-F13E-40EB-A889-5417787B94B7}" type="datetimeFigureOut">
              <a:rPr lang="en-US" smtClean="0"/>
              <a:pPr/>
              <a:t>11/3/2009</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78B8D5-6328-4A14-B6D4-F5CAAF6F13B4}"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78B8D5-6328-4A14-B6D4-F5CAAF6F13B4}"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78B8D5-6328-4A14-B6D4-F5CAAF6F13B4}"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78B8D5-6328-4A14-B6D4-F5CAAF6F13B4}"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78B8D5-6328-4A14-B6D4-F5CAAF6F13B4}"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78B8D5-6328-4A14-B6D4-F5CAAF6F13B4}"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78B8D5-6328-4A14-B6D4-F5CAAF6F13B4}"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78B8D5-6328-4A14-B6D4-F5CAAF6F13B4}"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78B8D5-6328-4A14-B6D4-F5CAAF6F13B4}"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78B8D5-6328-4A14-B6D4-F5CAAF6F13B4}"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78B8D5-6328-4A14-B6D4-F5CAAF6F13B4}"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78B8D5-6328-4A14-B6D4-F5CAAF6F13B4}"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78B8D5-6328-4A14-B6D4-F5CAAF6F13B4}"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78B8D5-6328-4A14-B6D4-F5CAAF6F13B4}"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78B8D5-6328-4A14-B6D4-F5CAAF6F13B4}"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78B8D5-6328-4A14-B6D4-F5CAAF6F13B4}"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78B8D5-6328-4A14-B6D4-F5CAAF6F13B4}"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78B8D5-6328-4A14-B6D4-F5CAAF6F13B4}"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78B8D5-6328-4A14-B6D4-F5CAAF6F13B4}" type="slidenum">
              <a:rPr lang="en-US" smtClean="0"/>
              <a:pPr/>
              <a:t>25</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78B8D5-6328-4A14-B6D4-F5CAAF6F13B4}"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78B8D5-6328-4A14-B6D4-F5CAAF6F13B4}"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78B8D5-6328-4A14-B6D4-F5CAAF6F13B4}"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78B8D5-6328-4A14-B6D4-F5CAAF6F13B4}"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78B8D5-6328-4A14-B6D4-F5CAAF6F13B4}"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A78B8D5-6328-4A14-B6D4-F5CAAF6F13B4}"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A78B8D5-6328-4A14-B6D4-F5CAAF6F13B4}"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084C635B-5E62-4481-A0AD-7CA24C96165C}" type="datetimeFigureOut">
              <a:rPr lang="en-US" smtClean="0"/>
              <a:pPr/>
              <a:t>11/3/2009</a:t>
            </a:fld>
            <a:endParaRPr lang="en-US" dirty="0"/>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dirty="0"/>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8E8D30D6-0FAE-4E47-920F-A04A24B194A2}"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84C635B-5E62-4481-A0AD-7CA24C96165C}" type="datetimeFigureOut">
              <a:rPr lang="en-US" smtClean="0"/>
              <a:pPr/>
              <a:t>11/3/2009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8D30D6-0FAE-4E47-920F-A04A24B194A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084C635B-5E62-4481-A0AD-7CA24C96165C}" type="datetimeFigureOut">
              <a:rPr lang="en-US" smtClean="0"/>
              <a:pPr/>
              <a:t>11/3/2009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E8D30D6-0FAE-4E47-920F-A04A24B194A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084C635B-5E62-4481-A0AD-7CA24C96165C}" type="datetimeFigureOut">
              <a:rPr lang="en-US" smtClean="0"/>
              <a:pPr/>
              <a:t>11/3/2009</a:t>
            </a:fld>
            <a:endParaRPr lang="en-US" dirty="0"/>
          </a:p>
        </p:txBody>
      </p:sp>
      <p:sp>
        <p:nvSpPr>
          <p:cNvPr id="9" name="Slide Number Placeholder 8"/>
          <p:cNvSpPr>
            <a:spLocks noGrp="1"/>
          </p:cNvSpPr>
          <p:nvPr>
            <p:ph type="sldNum" sz="quarter" idx="15"/>
          </p:nvPr>
        </p:nvSpPr>
        <p:spPr/>
        <p:txBody>
          <a:bodyPr rtlCol="0"/>
          <a:lstStyle/>
          <a:p>
            <a:fld id="{8E8D30D6-0FAE-4E47-920F-A04A24B194A2}" type="slidenum">
              <a:rPr lang="en-US" smtClean="0"/>
              <a:pPr/>
              <a:t>‹#›</a:t>
            </a:fld>
            <a:endParaRPr lang="en-US" dirty="0"/>
          </a:p>
        </p:txBody>
      </p:sp>
      <p:sp>
        <p:nvSpPr>
          <p:cNvPr id="10" name="Footer Placeholder 9"/>
          <p:cNvSpPr>
            <a:spLocks noGrp="1"/>
          </p:cNvSpPr>
          <p:nvPr>
            <p:ph type="ftr" sz="quarter" idx="16"/>
          </p:nvPr>
        </p:nvSpPr>
        <p:spPr/>
        <p:txBody>
          <a:bodyPr rtlCol="0"/>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084C635B-5E62-4481-A0AD-7CA24C96165C}" type="datetimeFigureOut">
              <a:rPr lang="en-US" smtClean="0"/>
              <a:pPr/>
              <a:t>11/3/2009</a:t>
            </a:fld>
            <a:endParaRPr lang="en-US" dirty="0"/>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dirty="0"/>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8E8D30D6-0FAE-4E47-920F-A04A24B194A2}" type="slidenum">
              <a:rPr lang="en-US" smtClean="0"/>
              <a:pPr/>
              <a:t>‹#›</a:t>
            </a:fld>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84C635B-5E62-4481-A0AD-7CA24C96165C}" type="datetimeFigureOut">
              <a:rPr lang="en-US" smtClean="0"/>
              <a:pPr/>
              <a:t>11/3/2009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E8D30D6-0FAE-4E47-920F-A04A24B194A2}" type="slidenum">
              <a:rPr lang="en-US" smtClean="0"/>
              <a:pPr/>
              <a:t>‹#›</a:t>
            </a:fld>
            <a:endParaRPr lang="en-US" dirty="0"/>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084C635B-5E62-4481-A0AD-7CA24C96165C}" type="datetimeFigureOut">
              <a:rPr lang="en-US" smtClean="0"/>
              <a:pPr/>
              <a:t>11/3/2009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E8D30D6-0FAE-4E47-920F-A04A24B194A2}" type="slidenum">
              <a:rPr lang="en-US" smtClean="0"/>
              <a:pPr/>
              <a:t>‹#›</a:t>
            </a:fld>
            <a:endParaRPr lang="en-US" dirty="0"/>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084C635B-5E62-4481-A0AD-7CA24C96165C}" type="datetimeFigureOut">
              <a:rPr lang="en-US" smtClean="0"/>
              <a:pPr/>
              <a:t>11/3/2009</a:t>
            </a:fld>
            <a:endParaRPr lang="en-US" dirty="0"/>
          </a:p>
        </p:txBody>
      </p:sp>
      <p:sp>
        <p:nvSpPr>
          <p:cNvPr id="7" name="Slide Number Placeholder 6"/>
          <p:cNvSpPr>
            <a:spLocks noGrp="1"/>
          </p:cNvSpPr>
          <p:nvPr>
            <p:ph type="sldNum" sz="quarter" idx="11"/>
          </p:nvPr>
        </p:nvSpPr>
        <p:spPr/>
        <p:txBody>
          <a:bodyPr rtlCol="0"/>
          <a:lstStyle/>
          <a:p>
            <a:fld id="{8E8D30D6-0FAE-4E47-920F-A04A24B194A2}" type="slidenum">
              <a:rPr lang="en-US" smtClean="0"/>
              <a:pPr/>
              <a:t>‹#›</a:t>
            </a:fld>
            <a:endParaRPr lang="en-US" dirty="0"/>
          </a:p>
        </p:txBody>
      </p:sp>
      <p:sp>
        <p:nvSpPr>
          <p:cNvPr id="8" name="Footer Placeholder 7"/>
          <p:cNvSpPr>
            <a:spLocks noGrp="1"/>
          </p:cNvSpPr>
          <p:nvPr>
            <p:ph type="ftr" sz="quarter" idx="12"/>
          </p:nvPr>
        </p:nvSpPr>
        <p:spPr/>
        <p:txBody>
          <a:bodyPr rtlCol="0"/>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84C635B-5E62-4481-A0AD-7CA24C96165C}" type="datetimeFigureOut">
              <a:rPr lang="en-US" smtClean="0"/>
              <a:pPr/>
              <a:t>11/3/2009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E8D30D6-0FAE-4E47-920F-A04A24B194A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084C635B-5E62-4481-A0AD-7CA24C96165C}" type="datetimeFigureOut">
              <a:rPr lang="en-US" smtClean="0"/>
              <a:pPr/>
              <a:t>11/3/2009</a:t>
            </a:fld>
            <a:endParaRPr lang="en-US" dirty="0"/>
          </a:p>
        </p:txBody>
      </p:sp>
      <p:sp>
        <p:nvSpPr>
          <p:cNvPr id="22" name="Slide Number Placeholder 21"/>
          <p:cNvSpPr>
            <a:spLocks noGrp="1"/>
          </p:cNvSpPr>
          <p:nvPr>
            <p:ph type="sldNum" sz="quarter" idx="15"/>
          </p:nvPr>
        </p:nvSpPr>
        <p:spPr/>
        <p:txBody>
          <a:bodyPr rtlCol="0"/>
          <a:lstStyle/>
          <a:p>
            <a:fld id="{8E8D30D6-0FAE-4E47-920F-A04A24B194A2}" type="slidenum">
              <a:rPr lang="en-US" smtClean="0"/>
              <a:pPr/>
              <a:t>‹#›</a:t>
            </a:fld>
            <a:endParaRPr lang="en-US" dirty="0"/>
          </a:p>
        </p:txBody>
      </p:sp>
      <p:sp>
        <p:nvSpPr>
          <p:cNvPr id="23" name="Footer Placeholder 22"/>
          <p:cNvSpPr>
            <a:spLocks noGrp="1"/>
          </p:cNvSpPr>
          <p:nvPr>
            <p:ph type="ftr" sz="quarter" idx="16"/>
          </p:nvPr>
        </p:nvSpPr>
        <p:spPr/>
        <p:txBody>
          <a:bodyPr rtlCol="0"/>
          <a:lstStyle/>
          <a:p>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084C635B-5E62-4481-A0AD-7CA24C96165C}" type="datetimeFigureOut">
              <a:rPr lang="en-US" smtClean="0"/>
              <a:pPr/>
              <a:t>11/3/2009</a:t>
            </a:fld>
            <a:endParaRPr lang="en-US" dirty="0"/>
          </a:p>
        </p:txBody>
      </p:sp>
      <p:sp>
        <p:nvSpPr>
          <p:cNvPr id="18" name="Slide Number Placeholder 17"/>
          <p:cNvSpPr>
            <a:spLocks noGrp="1"/>
          </p:cNvSpPr>
          <p:nvPr>
            <p:ph type="sldNum" sz="quarter" idx="11"/>
          </p:nvPr>
        </p:nvSpPr>
        <p:spPr/>
        <p:txBody>
          <a:bodyPr rtlCol="0"/>
          <a:lstStyle/>
          <a:p>
            <a:fld id="{8E8D30D6-0FAE-4E47-920F-A04A24B194A2}" type="slidenum">
              <a:rPr lang="en-US" smtClean="0"/>
              <a:pPr/>
              <a:t>‹#›</a:t>
            </a:fld>
            <a:endParaRPr lang="en-US" dirty="0"/>
          </a:p>
        </p:txBody>
      </p:sp>
      <p:sp>
        <p:nvSpPr>
          <p:cNvPr id="21" name="Footer Placeholder 20"/>
          <p:cNvSpPr>
            <a:spLocks noGrp="1"/>
          </p:cNvSpPr>
          <p:nvPr>
            <p:ph type="ftr" sz="quarter" idx="12"/>
          </p:nvPr>
        </p:nvSpPr>
        <p:spPr/>
        <p:txBody>
          <a:bodyPr rtlCol="0"/>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084C635B-5E62-4481-A0AD-7CA24C96165C}" type="datetimeFigureOut">
              <a:rPr lang="en-US" smtClean="0"/>
              <a:pPr/>
              <a:t>11/3/2009</a:t>
            </a:fld>
            <a:endParaRPr lang="en-US" dirty="0"/>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dirty="0"/>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8E8D30D6-0FAE-4E47-920F-A04A24B194A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263775"/>
            <a:ext cx="7772400" cy="1470025"/>
          </a:xfrm>
        </p:spPr>
        <p:txBody>
          <a:bodyPr>
            <a:normAutofit/>
          </a:bodyPr>
          <a:lstStyle/>
          <a:p>
            <a:r>
              <a:rPr lang="en-US" sz="4000" b="1" dirty="0">
                <a:latin typeface="Times New Roman" pitchFamily="18" charset="0"/>
                <a:cs typeface="Times New Roman" pitchFamily="18" charset="0"/>
              </a:rPr>
              <a:t>Investigation of Epidemic</a:t>
            </a:r>
            <a:br>
              <a:rPr lang="en-US" sz="4000" b="1" dirty="0">
                <a:latin typeface="Times New Roman" pitchFamily="18" charset="0"/>
                <a:cs typeface="Times New Roman" pitchFamily="18" charset="0"/>
              </a:rPr>
            </a:br>
            <a:endParaRPr lang="en-US" sz="4000" b="1" dirty="0">
              <a:latin typeface="Times New Roman" pitchFamily="18" charset="0"/>
              <a:cs typeface="Times New Roman" pitchFamily="18" charset="0"/>
            </a:endParaRPr>
          </a:p>
        </p:txBody>
      </p:sp>
      <p:sp>
        <p:nvSpPr>
          <p:cNvPr id="3" name="Subtitle 2"/>
          <p:cNvSpPr>
            <a:spLocks noGrp="1"/>
          </p:cNvSpPr>
          <p:nvPr>
            <p:ph type="subTitle" idx="1"/>
          </p:nvPr>
        </p:nvSpPr>
        <p:spPr>
          <a:xfrm>
            <a:off x="9601200" y="5562600"/>
            <a:ext cx="228600" cy="457200"/>
          </a:xfrm>
        </p:spPr>
        <p:txBody>
          <a:bodyPr/>
          <a:lstStyle/>
          <a:p>
            <a:pPr algn="l"/>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pPr algn="l"/>
            <a:r>
              <a:rPr lang="en-US" sz="2400" b="1" dirty="0" smtClean="0">
                <a:latin typeface="Times New Roman" pitchFamily="18" charset="0"/>
                <a:cs typeface="Times New Roman" pitchFamily="18" charset="0"/>
              </a:rPr>
              <a:t>Steps of outbreak investigation:</a:t>
            </a:r>
            <a:endParaRPr lang="en-US" sz="2400" b="1"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838200"/>
            <a:ext cx="8229600" cy="5943600"/>
          </a:xfrm>
        </p:spPr>
        <p:txBody>
          <a:bodyPr>
            <a:normAutofit fontScale="92500" lnSpcReduction="20000"/>
          </a:bodyPr>
          <a:lstStyle/>
          <a:p>
            <a:pPr marL="457200" lvl="0" indent="-457200">
              <a:buFont typeface="+mj-lt"/>
              <a:buAutoNum type="arabicPeriod"/>
            </a:pPr>
            <a:r>
              <a:rPr lang="en-US" sz="2600" dirty="0" smtClean="0">
                <a:latin typeface="Times New Roman" pitchFamily="18" charset="0"/>
                <a:cs typeface="Times New Roman" pitchFamily="18" charset="0"/>
              </a:rPr>
              <a:t>Confirm the existence of an outbreak</a:t>
            </a:r>
          </a:p>
          <a:p>
            <a:pPr marL="457200" lvl="0" indent="-457200">
              <a:buFont typeface="+mj-lt"/>
              <a:buAutoNum type="arabicPeriod"/>
            </a:pPr>
            <a:r>
              <a:rPr lang="en-US" sz="2600" dirty="0" smtClean="0">
                <a:latin typeface="Times New Roman" pitchFamily="18" charset="0"/>
                <a:cs typeface="Times New Roman" pitchFamily="18" charset="0"/>
              </a:rPr>
              <a:t>Verify the diagnosis and determine the etiology of the disease.</a:t>
            </a:r>
          </a:p>
          <a:p>
            <a:pPr marL="457200" lvl="0" indent="-457200">
              <a:buFont typeface="+mj-lt"/>
              <a:buAutoNum type="arabicPeriod"/>
            </a:pPr>
            <a:r>
              <a:rPr lang="en-US" sz="2600" dirty="0" smtClean="0">
                <a:latin typeface="Times New Roman" pitchFamily="18" charset="0"/>
                <a:cs typeface="Times New Roman" pitchFamily="18" charset="0"/>
              </a:rPr>
              <a:t>Develop case definition, start case finding, and collect information on the cases</a:t>
            </a:r>
          </a:p>
          <a:p>
            <a:pPr marL="457200" lvl="0" indent="-457200">
              <a:buFont typeface="+mj-lt"/>
              <a:buAutoNum type="arabicPeriod"/>
            </a:pPr>
            <a:r>
              <a:rPr lang="en-US" sz="2600" dirty="0" smtClean="0">
                <a:latin typeface="Times New Roman" pitchFamily="18" charset="0"/>
                <a:cs typeface="Times New Roman" pitchFamily="18" charset="0"/>
              </a:rPr>
              <a:t>Describe person, place and time and generate hypotheses.</a:t>
            </a:r>
          </a:p>
          <a:p>
            <a:pPr marL="457200" indent="-457200">
              <a:buFont typeface="+mj-lt"/>
              <a:buAutoNum type="arabicPeriod"/>
            </a:pPr>
            <a:r>
              <a:rPr lang="en-US" sz="2600" dirty="0" smtClean="0">
                <a:latin typeface="Times New Roman" pitchFamily="18" charset="0"/>
                <a:cs typeface="Times New Roman" pitchFamily="18" charset="0"/>
              </a:rPr>
              <a:t>Test hypotheses using analytical study</a:t>
            </a:r>
          </a:p>
          <a:p>
            <a:pPr marL="457200" lvl="0" indent="-457200">
              <a:buFont typeface="+mj-lt"/>
              <a:buAutoNum type="arabicPeriod"/>
            </a:pPr>
            <a:r>
              <a:rPr lang="en-US" sz="2600" dirty="0" smtClean="0">
                <a:latin typeface="Times New Roman" pitchFamily="18" charset="0"/>
                <a:cs typeface="Times New Roman" pitchFamily="18" charset="0"/>
              </a:rPr>
              <a:t>Do necessary environmental  or other studies to supplement the epidemiological study</a:t>
            </a:r>
          </a:p>
          <a:p>
            <a:pPr marL="457200" indent="-457200">
              <a:buFont typeface="+mj-lt"/>
              <a:buAutoNum type="arabicPeriod"/>
            </a:pPr>
            <a:r>
              <a:rPr lang="en-US" sz="2600" dirty="0" smtClean="0">
                <a:latin typeface="Times New Roman" pitchFamily="18" charset="0"/>
                <a:cs typeface="Times New Roman" pitchFamily="18" charset="0"/>
              </a:rPr>
              <a:t>Draw conclusions to explain the causes or determinants of outbreak based on clinical, laboratory, </a:t>
            </a:r>
            <a:r>
              <a:rPr lang="en-US" sz="2600" dirty="0" smtClean="0">
                <a:latin typeface="Times New Roman" pitchFamily="18" charset="0"/>
                <a:cs typeface="Times New Roman" pitchFamily="18" charset="0"/>
              </a:rPr>
              <a:t>epidemiological &amp; </a:t>
            </a:r>
            <a:r>
              <a:rPr lang="en-US" sz="2600" dirty="0" smtClean="0">
                <a:latin typeface="Times New Roman" pitchFamily="18" charset="0"/>
                <a:cs typeface="Times New Roman" pitchFamily="18" charset="0"/>
              </a:rPr>
              <a:t>environmental evidence</a:t>
            </a:r>
          </a:p>
          <a:p>
            <a:pPr marL="457200" lvl="0" indent="-457200">
              <a:buFont typeface="+mj-lt"/>
              <a:buAutoNum type="arabicPeriod"/>
            </a:pPr>
            <a:r>
              <a:rPr lang="en-US" sz="2600" dirty="0" smtClean="0">
                <a:latin typeface="Times New Roman" pitchFamily="18" charset="0"/>
                <a:cs typeface="Times New Roman" pitchFamily="18" charset="0"/>
              </a:rPr>
              <a:t>Report and recommend appropriate  control measures to concerned authorities at the local/national, and if appropriate at international levels</a:t>
            </a:r>
          </a:p>
          <a:p>
            <a:pPr marL="457200" lvl="0" indent="-457200">
              <a:buFont typeface="+mj-lt"/>
              <a:buAutoNum type="arabicPeriod"/>
            </a:pPr>
            <a:r>
              <a:rPr lang="en-US" sz="2600" dirty="0" smtClean="0">
                <a:latin typeface="Times New Roman" pitchFamily="18" charset="0"/>
                <a:cs typeface="Times New Roman" pitchFamily="18" charset="0"/>
              </a:rPr>
              <a:t>Communication of the findings</a:t>
            </a:r>
          </a:p>
          <a:p>
            <a:pPr marL="457200" lvl="0" indent="-457200">
              <a:buFont typeface="+mj-lt"/>
              <a:buAutoNum type="arabicPeriod"/>
            </a:pPr>
            <a:r>
              <a:rPr lang="en-US" sz="2600" dirty="0" smtClean="0">
                <a:latin typeface="Times New Roman" pitchFamily="18" charset="0"/>
                <a:cs typeface="Times New Roman" pitchFamily="18" charset="0"/>
              </a:rPr>
              <a:t>Follow up of the recommendation to assure implementation of control measures</a:t>
            </a:r>
          </a:p>
          <a:p>
            <a:endParaRPr lang="en-US" sz="2400" dirty="0" smtClean="0">
              <a:latin typeface="Times New Roman" pitchFamily="18" charset="0"/>
              <a:cs typeface="Times New Roman" pitchFamily="18" charset="0"/>
            </a:endParaRPr>
          </a:p>
          <a:p>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8229600" cy="1143000"/>
          </a:xfrm>
        </p:spPr>
        <p:txBody>
          <a:bodyPr>
            <a:normAutofit/>
          </a:bodyPr>
          <a:lstStyle/>
          <a:p>
            <a:pPr lvl="0" algn="l"/>
            <a:r>
              <a:rPr lang="en-US" sz="2400" b="1" dirty="0" smtClean="0">
                <a:latin typeface="Times New Roman" pitchFamily="18" charset="0"/>
                <a:cs typeface="Times New Roman" pitchFamily="18" charset="0"/>
              </a:rPr>
              <a:t>Confirm the existence of an outbreak:</a:t>
            </a:r>
            <a:endParaRPr lang="en-US" sz="2400" b="1"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609600"/>
            <a:ext cx="8229600" cy="5638800"/>
          </a:xfrm>
        </p:spPr>
        <p:txBody>
          <a:bodyPr>
            <a:noAutofit/>
          </a:bodyPr>
          <a:lstStyle/>
          <a:p>
            <a:pPr algn="just"/>
            <a:r>
              <a:rPr lang="en-US" dirty="0" smtClean="0"/>
              <a:t>To decide whether the observed number of cases exceeds the expected numbers we need to first determine the expected number of cases </a:t>
            </a:r>
            <a:r>
              <a:rPr lang="en-US" dirty="0" err="1" smtClean="0"/>
              <a:t>i.e</a:t>
            </a:r>
            <a:r>
              <a:rPr lang="en-US" dirty="0" smtClean="0"/>
              <a:t> whether a cluster is indeed an outbreak</a:t>
            </a:r>
            <a:endParaRPr lang="en-US" dirty="0" smtClean="0">
              <a:latin typeface="Times New Roman" pitchFamily="18" charset="0"/>
              <a:cs typeface="Times New Roman" pitchFamily="18" charset="0"/>
            </a:endParaRPr>
          </a:p>
          <a:p>
            <a:pPr algn="just"/>
            <a:r>
              <a:rPr lang="en-US" dirty="0" smtClean="0">
                <a:latin typeface="Times New Roman" pitchFamily="18" charset="0"/>
                <a:cs typeface="Times New Roman" pitchFamily="18" charset="0"/>
              </a:rPr>
              <a:t>Data can be collected from</a:t>
            </a:r>
          </a:p>
          <a:p>
            <a:pPr lvl="1" algn="just"/>
            <a:r>
              <a:rPr lang="en-US" sz="2400" dirty="0" smtClean="0">
                <a:latin typeface="Times New Roman" pitchFamily="18" charset="0"/>
                <a:cs typeface="Times New Roman" pitchFamily="18" charset="0"/>
              </a:rPr>
              <a:t>health department surveillance records can be used.</a:t>
            </a:r>
          </a:p>
          <a:p>
            <a:pPr lvl="1" algn="just"/>
            <a:r>
              <a:rPr lang="en-US" sz="2400" dirty="0" smtClean="0">
                <a:latin typeface="Times New Roman" pitchFamily="18" charset="0"/>
                <a:cs typeface="Times New Roman" pitchFamily="18" charset="0"/>
              </a:rPr>
              <a:t>locally data can be collected from </a:t>
            </a:r>
          </a:p>
          <a:p>
            <a:pPr lvl="2" algn="just"/>
            <a:r>
              <a:rPr lang="en-US" sz="2400" dirty="0" smtClean="0">
                <a:latin typeface="Times New Roman" pitchFamily="18" charset="0"/>
                <a:cs typeface="Times New Roman" pitchFamily="18" charset="0"/>
              </a:rPr>
              <a:t>hospital  discharge records, mortality statistics, cancer or birth defect registries</a:t>
            </a:r>
          </a:p>
          <a:p>
            <a:pPr lvl="1" algn="just"/>
            <a:r>
              <a:rPr lang="en-US" sz="2400" dirty="0" smtClean="0">
                <a:latin typeface="Times New Roman" pitchFamily="18" charset="0"/>
                <a:cs typeface="Times New Roman" pitchFamily="18" charset="0"/>
              </a:rPr>
              <a:t>Community survey</a:t>
            </a:r>
          </a:p>
          <a:p>
            <a:r>
              <a:rPr lang="en-US" dirty="0" smtClean="0">
                <a:latin typeface="Times New Roman" pitchFamily="18" charset="0"/>
                <a:cs typeface="Times New Roman" pitchFamily="18" charset="0"/>
              </a:rPr>
              <a:t>Before launching a full investigation, verify signs, symptoms &amp; test results</a:t>
            </a:r>
          </a:p>
          <a:p>
            <a:pPr algn="just"/>
            <a:r>
              <a:rPr lang="en-US" dirty="0" smtClean="0">
                <a:latin typeface="Times New Roman" pitchFamily="18" charset="0"/>
                <a:cs typeface="Times New Roman" pitchFamily="18" charset="0"/>
              </a:rPr>
              <a:t>Compare the current number of cases with the number from the previous few weeks or months or from a comparable period during the previous few years</a:t>
            </a:r>
          </a:p>
          <a:p>
            <a:pPr algn="just">
              <a:buNone/>
            </a:pPr>
            <a:endParaRPr lang="en-US" dirty="0" smtClean="0">
              <a:latin typeface="Times New Roman" pitchFamily="18" charset="0"/>
              <a:cs typeface="Times New Roman" pitchFamily="18" charset="0"/>
            </a:endParaRPr>
          </a:p>
          <a:p>
            <a:pPr lvl="0" algn="just"/>
            <a:endParaRPr lang="en-US" sz="20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Autofit/>
          </a:bodyPr>
          <a:lstStyle/>
          <a:p>
            <a:pPr lvl="0" algn="l"/>
            <a:r>
              <a:rPr lang="en-US" sz="3000" b="1" dirty="0" smtClean="0">
                <a:latin typeface="Times New Roman" pitchFamily="18" charset="0"/>
                <a:cs typeface="Times New Roman" pitchFamily="18" charset="0"/>
              </a:rPr>
              <a:t>Verify the diagnosis and determine the etiology</a:t>
            </a:r>
            <a:endParaRPr lang="en-US" sz="30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341437"/>
            <a:ext cx="8229600" cy="4754563"/>
          </a:xfrm>
        </p:spPr>
        <p:txBody>
          <a:bodyPr>
            <a:noAutofit/>
          </a:bodyPr>
          <a:lstStyle/>
          <a:p>
            <a:pPr algn="just"/>
            <a:r>
              <a:rPr lang="en-US" sz="2400" dirty="0" smtClean="0">
                <a:latin typeface="Times New Roman" pitchFamily="18" charset="0"/>
                <a:cs typeface="Times New Roman" pitchFamily="18" charset="0"/>
              </a:rPr>
              <a:t>Verification of diagnosis </a:t>
            </a:r>
          </a:p>
          <a:p>
            <a:pPr lvl="1" algn="just"/>
            <a:r>
              <a:rPr lang="en-US" sz="2000" dirty="0" smtClean="0">
                <a:latin typeface="Times New Roman" pitchFamily="18" charset="0"/>
                <a:cs typeface="Times New Roman" pitchFamily="18" charset="0"/>
              </a:rPr>
              <a:t>clinical findings </a:t>
            </a:r>
          </a:p>
          <a:p>
            <a:pPr lvl="1" algn="just"/>
            <a:r>
              <a:rPr lang="en-US" sz="2000" dirty="0" smtClean="0">
                <a:latin typeface="Times New Roman" pitchFamily="18" charset="0"/>
                <a:cs typeface="Times New Roman" pitchFamily="18" charset="0"/>
              </a:rPr>
              <a:t>laboratory results</a:t>
            </a:r>
          </a:p>
          <a:p>
            <a:pPr algn="just"/>
            <a:r>
              <a:rPr lang="en-US" sz="2400" dirty="0" smtClean="0">
                <a:latin typeface="Times New Roman" pitchFamily="18" charset="0"/>
                <a:cs typeface="Times New Roman" pitchFamily="18" charset="0"/>
              </a:rPr>
              <a:t>Investigator should visit several patients with the disease. In case if a sound clinical background is not known than a qualified physician can be taken for the investigation.</a:t>
            </a:r>
          </a:p>
          <a:p>
            <a:r>
              <a:rPr lang="en-US" sz="2400" dirty="0" smtClean="0">
                <a:latin typeface="Times New Roman" pitchFamily="18" charset="0"/>
                <a:cs typeface="Times New Roman" pitchFamily="18" charset="0"/>
              </a:rPr>
              <a:t>Certain questions can be asked to the patients to reach to a diagnosis</a:t>
            </a:r>
          </a:p>
          <a:p>
            <a:pPr lvl="1"/>
            <a:r>
              <a:rPr lang="en-US" sz="2000" dirty="0" smtClean="0">
                <a:latin typeface="Times New Roman" pitchFamily="18" charset="0"/>
                <a:cs typeface="Times New Roman" pitchFamily="18" charset="0"/>
              </a:rPr>
              <a:t>What were their exposures before becoming ill?</a:t>
            </a:r>
          </a:p>
          <a:p>
            <a:pPr lvl="1"/>
            <a:r>
              <a:rPr lang="en-US" sz="2000" dirty="0" smtClean="0">
                <a:latin typeface="Times New Roman" pitchFamily="18" charset="0"/>
                <a:cs typeface="Times New Roman" pitchFamily="18" charset="0"/>
              </a:rPr>
              <a:t>What do they think caused their illness?</a:t>
            </a:r>
          </a:p>
          <a:p>
            <a:pPr lvl="1"/>
            <a:r>
              <a:rPr lang="en-US" sz="2000" dirty="0" smtClean="0">
                <a:latin typeface="Times New Roman" pitchFamily="18" charset="0"/>
                <a:cs typeface="Times New Roman" pitchFamily="18" charset="0"/>
              </a:rPr>
              <a:t>Do they know anyone else with the disease?</a:t>
            </a:r>
          </a:p>
          <a:p>
            <a:pPr lvl="1"/>
            <a:r>
              <a:rPr lang="en-US" sz="2000" dirty="0" smtClean="0">
                <a:latin typeface="Times New Roman" pitchFamily="18" charset="0"/>
                <a:cs typeface="Times New Roman" pitchFamily="18" charset="0"/>
              </a:rPr>
              <a:t>Do they have anything in common with others who have the disease?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990600"/>
          </a:xfrm>
        </p:spPr>
        <p:txBody>
          <a:bodyPr>
            <a:normAutofit/>
          </a:bodyPr>
          <a:lstStyle/>
          <a:p>
            <a:pPr lvl="0" algn="l"/>
            <a:r>
              <a:rPr lang="en-US" sz="2800" b="1" dirty="0" smtClean="0">
                <a:latin typeface="Times New Roman" pitchFamily="18" charset="0"/>
                <a:cs typeface="Times New Roman" pitchFamily="18" charset="0"/>
              </a:rPr>
              <a:t>Develop case definition, start case finding, and collect information on cases</a:t>
            </a:r>
            <a:endParaRPr lang="en-US" sz="4800" dirty="0"/>
          </a:p>
        </p:txBody>
      </p:sp>
      <p:sp>
        <p:nvSpPr>
          <p:cNvPr id="3" name="Content Placeholder 2"/>
          <p:cNvSpPr>
            <a:spLocks noGrp="1"/>
          </p:cNvSpPr>
          <p:nvPr>
            <p:ph sz="quarter" idx="1"/>
          </p:nvPr>
        </p:nvSpPr>
        <p:spPr>
          <a:xfrm>
            <a:off x="457200" y="1143000"/>
            <a:ext cx="8229600" cy="5410200"/>
          </a:xfrm>
        </p:spPr>
        <p:txBody>
          <a:bodyPr>
            <a:noAutofit/>
          </a:bodyPr>
          <a:lstStyle/>
          <a:p>
            <a:r>
              <a:rPr lang="en-US" sz="2400" b="1" dirty="0" smtClean="0">
                <a:latin typeface="Times New Roman" pitchFamily="18" charset="0"/>
                <a:cs typeface="Times New Roman" pitchFamily="18" charset="0"/>
              </a:rPr>
              <a:t>Confirmed cases</a:t>
            </a:r>
            <a:r>
              <a:rPr lang="en-US" sz="2400" dirty="0" smtClean="0">
                <a:latin typeface="Times New Roman" pitchFamily="18" charset="0"/>
                <a:cs typeface="Times New Roman" pitchFamily="18" charset="0"/>
              </a:rPr>
              <a:t>– have a positive laboratory result (isolation of the causative agent or positive serological test).</a:t>
            </a:r>
          </a:p>
          <a:p>
            <a:pPr>
              <a:buNone/>
            </a:pPr>
            <a:r>
              <a:rPr lang="en-US" sz="2400" b="1" dirty="0" smtClean="0">
                <a:latin typeface="Times New Roman" pitchFamily="18" charset="0"/>
                <a:cs typeface="Times New Roman" pitchFamily="18" charset="0"/>
              </a:rPr>
              <a:t>      e.</a:t>
            </a:r>
            <a:r>
              <a:rPr lang="en-US" sz="2400" dirty="0" smtClean="0">
                <a:latin typeface="Times New Roman" pitchFamily="18" charset="0"/>
                <a:cs typeface="Times New Roman" pitchFamily="18" charset="0"/>
              </a:rPr>
              <a:t>g outbreak of bloody diarrhoea E.coli 0157:H7  is isolated from a stool culture </a:t>
            </a:r>
          </a:p>
          <a:p>
            <a:pPr>
              <a:buNone/>
            </a:pPr>
            <a:r>
              <a:rPr lang="en-US" sz="2400" dirty="0" smtClean="0">
                <a:latin typeface="Times New Roman" pitchFamily="18" charset="0"/>
                <a:cs typeface="Times New Roman" pitchFamily="18" charset="0"/>
              </a:rPr>
              <a:t> </a:t>
            </a:r>
          </a:p>
          <a:p>
            <a:r>
              <a:rPr lang="en-US"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Probable </a:t>
            </a:r>
            <a:r>
              <a:rPr lang="en-US" sz="2400" dirty="0" smtClean="0">
                <a:latin typeface="Times New Roman" pitchFamily="18" charset="0"/>
                <a:cs typeface="Times New Roman" pitchFamily="18" charset="0"/>
              </a:rPr>
              <a:t>cases – have the typical clinical features of the illness but without laboratory confirmation.</a:t>
            </a:r>
          </a:p>
          <a:p>
            <a:pPr>
              <a:buNone/>
            </a:pPr>
            <a:r>
              <a:rPr lang="en-US" sz="2400" dirty="0" smtClean="0">
                <a:latin typeface="Times New Roman" pitchFamily="18" charset="0"/>
                <a:cs typeface="Times New Roman" pitchFamily="18" charset="0"/>
              </a:rPr>
              <a:t>       e.g bloody diarrhoea or hemolytic uremia syndrome without microbiological confirmation</a:t>
            </a:r>
          </a:p>
          <a:p>
            <a:pPr>
              <a:buNone/>
            </a:pPr>
            <a:r>
              <a:rPr lang="en-US" sz="2400" dirty="0" smtClean="0">
                <a:latin typeface="Times New Roman" pitchFamily="18" charset="0"/>
                <a:cs typeface="Times New Roman" pitchFamily="18" charset="0"/>
              </a:rPr>
              <a:t> </a:t>
            </a:r>
          </a:p>
          <a:p>
            <a:r>
              <a:rPr lang="en-US" sz="2400" b="1" dirty="0" smtClean="0">
                <a:latin typeface="Times New Roman" pitchFamily="18" charset="0"/>
                <a:cs typeface="Times New Roman" pitchFamily="18" charset="0"/>
              </a:rPr>
              <a:t> Possible case</a:t>
            </a:r>
            <a:r>
              <a:rPr lang="en-US" sz="2400" dirty="0" smtClean="0">
                <a:latin typeface="Times New Roman" pitchFamily="18" charset="0"/>
                <a:cs typeface="Times New Roman" pitchFamily="18" charset="0"/>
              </a:rPr>
              <a:t>: have fewer or atypical clinical features.</a:t>
            </a:r>
          </a:p>
          <a:p>
            <a:pPr>
              <a:buNone/>
            </a:pPr>
            <a:r>
              <a:rPr lang="en-US" sz="2400" dirty="0" smtClean="0">
                <a:latin typeface="Times New Roman" pitchFamily="18" charset="0"/>
                <a:cs typeface="Times New Roman" pitchFamily="18" charset="0"/>
              </a:rPr>
              <a:t>       e.g. non-bloody diarrhoea without microbiological confirmation</a:t>
            </a:r>
          </a:p>
          <a:p>
            <a:pPr>
              <a:buNone/>
            </a:pPr>
            <a:r>
              <a:rPr lang="en-US" sz="2400" dirty="0" smtClean="0">
                <a:latin typeface="Times New Roman" pitchFamily="18" charset="0"/>
                <a:cs typeface="Times New Roman" pitchFamily="18" charset="0"/>
              </a:rPr>
              <a:t> </a:t>
            </a:r>
          </a:p>
          <a:p>
            <a:endParaRPr lang="en-US"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pPr algn="l"/>
            <a:r>
              <a:rPr lang="en-US" sz="2400" b="1" dirty="0" smtClean="0">
                <a:latin typeface="Times New Roman" pitchFamily="18" charset="0"/>
                <a:cs typeface="Times New Roman" pitchFamily="18" charset="0"/>
              </a:rPr>
              <a:t>Steps:</a:t>
            </a:r>
            <a:endParaRPr lang="en-US" sz="2400" b="1"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990600"/>
            <a:ext cx="8229600" cy="5638800"/>
          </a:xfrm>
        </p:spPr>
        <p:txBody>
          <a:bodyPr>
            <a:normAutofit/>
          </a:bodyPr>
          <a:lstStyle/>
          <a:p>
            <a:pPr algn="just"/>
            <a:r>
              <a:rPr lang="en-US" sz="2400" b="1" dirty="0" smtClean="0">
                <a:latin typeface="Times New Roman" pitchFamily="18" charset="0"/>
                <a:cs typeface="Times New Roman" pitchFamily="18" charset="0"/>
              </a:rPr>
              <a:t>Active surveillance </a:t>
            </a:r>
          </a:p>
          <a:p>
            <a:pPr algn="just">
              <a:buNone/>
            </a:pPr>
            <a:r>
              <a:rPr lang="en-US" sz="2400" dirty="0" smtClean="0">
                <a:latin typeface="Times New Roman" pitchFamily="18" charset="0"/>
                <a:cs typeface="Times New Roman" pitchFamily="18" charset="0"/>
              </a:rPr>
              <a:t>                -peripheral health personnel,</a:t>
            </a:r>
          </a:p>
          <a:p>
            <a:pPr algn="just">
              <a:buNone/>
            </a:pPr>
            <a:r>
              <a:rPr lang="en-US" sz="2400" dirty="0" smtClean="0">
                <a:latin typeface="Times New Roman" pitchFamily="18" charset="0"/>
                <a:cs typeface="Times New Roman" pitchFamily="18" charset="0"/>
              </a:rPr>
              <a:t>                - personnel from other government departments, </a:t>
            </a:r>
          </a:p>
          <a:p>
            <a:pPr algn="just">
              <a:buNone/>
            </a:pPr>
            <a:r>
              <a:rPr lang="en-US" sz="2400" dirty="0" smtClean="0">
                <a:latin typeface="Times New Roman" pitchFamily="18" charset="0"/>
                <a:cs typeface="Times New Roman" pitchFamily="18" charset="0"/>
              </a:rPr>
              <a:t>		    -NGOs and key community representatives</a:t>
            </a:r>
          </a:p>
          <a:p>
            <a:pPr algn="just"/>
            <a:r>
              <a:rPr lang="en-US" sz="2400" dirty="0" smtClean="0">
                <a:latin typeface="Times New Roman" pitchFamily="18" charset="0"/>
                <a:cs typeface="Times New Roman" pitchFamily="18" charset="0"/>
              </a:rPr>
              <a:t>Valuable information can be obtained by contacting key community representatives, especially if the outbreak is focal.</a:t>
            </a:r>
          </a:p>
          <a:p>
            <a:pPr algn="just"/>
            <a:r>
              <a:rPr lang="en-US" sz="2400"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Passive surveillance </a:t>
            </a:r>
            <a:endParaRPr lang="en-US" sz="24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fontScale="90000"/>
          </a:bodyPr>
          <a:lstStyle/>
          <a:p>
            <a:pPr algn="l"/>
            <a:r>
              <a:rPr lang="en-US" sz="2700" b="1" dirty="0" smtClean="0">
                <a:latin typeface="Times New Roman" pitchFamily="18" charset="0"/>
                <a:cs typeface="Times New Roman" pitchFamily="18" charset="0"/>
              </a:rPr>
              <a:t>Collect the following type of information about every case</a:t>
            </a:r>
            <a:r>
              <a:rPr lang="en-US" dirty="0" smtClean="0"/>
              <a:t/>
            </a:r>
            <a:br>
              <a:rPr lang="en-US" dirty="0" smtClean="0"/>
            </a:br>
            <a:endParaRPr lang="en-US" dirty="0"/>
          </a:p>
        </p:txBody>
      </p:sp>
      <p:sp>
        <p:nvSpPr>
          <p:cNvPr id="3" name="Content Placeholder 2"/>
          <p:cNvSpPr>
            <a:spLocks noGrp="1"/>
          </p:cNvSpPr>
          <p:nvPr>
            <p:ph sz="quarter" idx="1"/>
          </p:nvPr>
        </p:nvSpPr>
        <p:spPr>
          <a:xfrm>
            <a:off x="457200" y="762000"/>
            <a:ext cx="8229600" cy="6096000"/>
          </a:xfrm>
        </p:spPr>
        <p:txBody>
          <a:bodyPr>
            <a:normAutofit fontScale="85000" lnSpcReduction="20000"/>
          </a:bodyPr>
          <a:lstStyle/>
          <a:p>
            <a:pPr algn="just"/>
            <a:r>
              <a:rPr lang="en-US" sz="3100" dirty="0" smtClean="0">
                <a:latin typeface="Times New Roman" pitchFamily="18" charset="0"/>
                <a:cs typeface="Times New Roman" pitchFamily="18" charset="0"/>
              </a:rPr>
              <a:t>Identifying information:</a:t>
            </a:r>
          </a:p>
          <a:p>
            <a:pPr lvl="1" algn="just"/>
            <a:r>
              <a:rPr lang="en-US" sz="3100" dirty="0" smtClean="0">
                <a:latin typeface="Times New Roman" pitchFamily="18" charset="0"/>
                <a:cs typeface="Times New Roman" pitchFamily="18" charset="0"/>
              </a:rPr>
              <a:t> name, address, and telephone number </a:t>
            </a:r>
          </a:p>
          <a:p>
            <a:pPr algn="just"/>
            <a:r>
              <a:rPr lang="en-US" sz="3100" dirty="0" smtClean="0">
                <a:latin typeface="Times New Roman" pitchFamily="18" charset="0"/>
                <a:cs typeface="Times New Roman" pitchFamily="18" charset="0"/>
              </a:rPr>
              <a:t>Demographic information: </a:t>
            </a:r>
          </a:p>
          <a:p>
            <a:pPr lvl="1" algn="just"/>
            <a:r>
              <a:rPr lang="en-US" sz="3100" dirty="0" smtClean="0">
                <a:latin typeface="Times New Roman" pitchFamily="18" charset="0"/>
                <a:cs typeface="Times New Roman" pitchFamily="18" charset="0"/>
              </a:rPr>
              <a:t>age, sex, race, and occupation </a:t>
            </a:r>
          </a:p>
          <a:p>
            <a:pPr algn="just"/>
            <a:r>
              <a:rPr lang="en-US" sz="3100" dirty="0" smtClean="0">
                <a:latin typeface="Times New Roman" pitchFamily="18" charset="0"/>
                <a:cs typeface="Times New Roman" pitchFamily="18" charset="0"/>
              </a:rPr>
              <a:t>Clinical information:</a:t>
            </a:r>
          </a:p>
          <a:p>
            <a:pPr algn="just"/>
            <a:r>
              <a:rPr lang="en-US" sz="3100" dirty="0" smtClean="0">
                <a:latin typeface="Times New Roman" pitchFamily="18" charset="0"/>
                <a:cs typeface="Times New Roman" pitchFamily="18" charset="0"/>
              </a:rPr>
              <a:t>Risk factor information: </a:t>
            </a:r>
          </a:p>
          <a:p>
            <a:pPr lvl="1" algn="just"/>
            <a:r>
              <a:rPr lang="en-US" sz="3100" dirty="0" smtClean="0">
                <a:latin typeface="Times New Roman" pitchFamily="18" charset="0"/>
                <a:cs typeface="Times New Roman" pitchFamily="18" charset="0"/>
              </a:rPr>
              <a:t>Investigation of hepatitis A ,information regarding exposure to food and water</a:t>
            </a:r>
          </a:p>
          <a:p>
            <a:pPr algn="just"/>
            <a:r>
              <a:rPr lang="en-US" sz="3100" dirty="0" smtClean="0">
                <a:latin typeface="Times New Roman" pitchFamily="18" charset="0"/>
                <a:cs typeface="Times New Roman" pitchFamily="18" charset="0"/>
              </a:rPr>
              <a:t>Reporter information:</a:t>
            </a:r>
          </a:p>
          <a:p>
            <a:pPr lvl="0" algn="just"/>
            <a:r>
              <a:rPr lang="en-US" sz="3100" dirty="0" smtClean="0">
                <a:latin typeface="Times New Roman" pitchFamily="18" charset="0"/>
                <a:cs typeface="Times New Roman" pitchFamily="18" charset="0"/>
              </a:rPr>
              <a:t>Line listing: Collected information is described on a standard case report form known as line listing.</a:t>
            </a:r>
          </a:p>
          <a:p>
            <a:pPr lvl="0" algn="just"/>
            <a:r>
              <a:rPr lang="en-US" sz="3100" dirty="0" smtClean="0">
                <a:latin typeface="Times New Roman" pitchFamily="18" charset="0"/>
                <a:cs typeface="Times New Roman" pitchFamily="18" charset="0"/>
              </a:rPr>
              <a:t>In a line listing each column represents an important variable such as name or identification number ,age ,sex ,case classification etc. while each row represents a different case .New cases are added to a line listing as they are identified </a:t>
            </a:r>
          </a:p>
          <a:p>
            <a:pPr algn="just">
              <a:buNone/>
            </a:pPr>
            <a:endParaRPr lang="en-US" sz="24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fontScale="90000"/>
          </a:bodyPr>
          <a:lstStyle/>
          <a:p>
            <a:pPr lvl="0"/>
            <a:r>
              <a:rPr lang="en-US" sz="2700" b="1" dirty="0" smtClean="0">
                <a:latin typeface="Times New Roman" pitchFamily="18" charset="0"/>
                <a:cs typeface="Times New Roman" pitchFamily="18" charset="0"/>
              </a:rPr>
              <a:t>Describe person, place and time and generate hypotheses</a:t>
            </a:r>
            <a:r>
              <a:rPr lang="en-US" b="1" dirty="0" smtClean="0">
                <a:latin typeface="Times New Roman" pitchFamily="18" charset="0"/>
                <a:cs typeface="Times New Roman" pitchFamily="18" charset="0"/>
              </a:rPr>
              <a:t>.</a:t>
            </a:r>
            <a:br>
              <a:rPr lang="en-US" b="1" dirty="0" smtClean="0">
                <a:latin typeface="Times New Roman" pitchFamily="18" charset="0"/>
                <a:cs typeface="Times New Roman" pitchFamily="18" charset="0"/>
              </a:rPr>
            </a:br>
            <a:endParaRPr lang="en-US" b="1" dirty="0"/>
          </a:p>
        </p:txBody>
      </p:sp>
      <p:sp>
        <p:nvSpPr>
          <p:cNvPr id="3" name="Content Placeholder 2"/>
          <p:cNvSpPr>
            <a:spLocks noGrp="1"/>
          </p:cNvSpPr>
          <p:nvPr>
            <p:ph sz="quarter" idx="1"/>
          </p:nvPr>
        </p:nvSpPr>
        <p:spPr>
          <a:xfrm>
            <a:off x="457200" y="762000"/>
            <a:ext cx="8229600" cy="6477000"/>
          </a:xfrm>
        </p:spPr>
        <p:txBody>
          <a:bodyPr>
            <a:noAutofit/>
          </a:bodyPr>
          <a:lstStyle/>
          <a:p>
            <a:pPr algn="just"/>
            <a:r>
              <a:rPr lang="en-US" sz="2400" b="1" dirty="0" smtClean="0">
                <a:latin typeface="Times New Roman" pitchFamily="18" charset="0"/>
                <a:cs typeface="Times New Roman" pitchFamily="18" charset="0"/>
              </a:rPr>
              <a:t>  Distribution by time:</a:t>
            </a:r>
          </a:p>
          <a:p>
            <a:pPr lvl="1" algn="just"/>
            <a:r>
              <a:rPr lang="en-US" sz="2400" dirty="0" smtClean="0">
                <a:latin typeface="Times New Roman" pitchFamily="18" charset="0"/>
                <a:cs typeface="Times New Roman" pitchFamily="18" charset="0"/>
              </a:rPr>
              <a:t>The onset of illness of the cases should is graphed(histogram) by hours, days, weeks or months. This graph is known as epidemic curve</a:t>
            </a:r>
          </a:p>
          <a:p>
            <a:pPr lvl="1" algn="just">
              <a:buNone/>
            </a:pPr>
            <a:r>
              <a:rPr lang="en-US" sz="2400" b="1" dirty="0" smtClean="0">
                <a:latin typeface="Times New Roman" pitchFamily="18" charset="0"/>
                <a:cs typeface="Times New Roman" pitchFamily="18" charset="0"/>
              </a:rPr>
              <a:t>Epidemic curve:</a:t>
            </a:r>
          </a:p>
          <a:p>
            <a:r>
              <a:rPr lang="en-US" sz="2400" dirty="0" smtClean="0">
                <a:latin typeface="Times New Roman" pitchFamily="18" charset="0"/>
                <a:cs typeface="Times New Roman" pitchFamily="18" charset="0"/>
              </a:rPr>
              <a:t>confirming the existence of an epidemic</a:t>
            </a:r>
          </a:p>
          <a:p>
            <a:r>
              <a:rPr lang="en-US" sz="2400" dirty="0" smtClean="0">
                <a:latin typeface="Times New Roman" pitchFamily="18" charset="0"/>
                <a:cs typeface="Times New Roman" pitchFamily="18" charset="0"/>
              </a:rPr>
              <a:t>forecasting of the further evolution of the epidemic</a:t>
            </a:r>
          </a:p>
          <a:p>
            <a:r>
              <a:rPr lang="en-US" sz="2400" dirty="0" smtClean="0">
                <a:latin typeface="Times New Roman" pitchFamily="18" charset="0"/>
                <a:cs typeface="Times New Roman" pitchFamily="18" charset="0"/>
              </a:rPr>
              <a:t> identifying the mode of transmission</a:t>
            </a:r>
          </a:p>
          <a:p>
            <a:r>
              <a:rPr lang="en-US" sz="2400" dirty="0" smtClean="0">
                <a:latin typeface="Times New Roman" pitchFamily="18" charset="0"/>
                <a:cs typeface="Times New Roman" pitchFamily="18" charset="0"/>
              </a:rPr>
              <a:t> determining the possible period of exposure and/or the incubation period of the disease under investigation</a:t>
            </a:r>
          </a:p>
          <a:p>
            <a:r>
              <a:rPr lang="en-US" sz="2400" dirty="0" smtClean="0">
                <a:latin typeface="Times New Roman" pitchFamily="18" charset="0"/>
                <a:cs typeface="Times New Roman" pitchFamily="18" charset="0"/>
              </a:rPr>
              <a:t> identifying outliers in terms of onset of illness, which might provide important clues as to the source.</a:t>
            </a:r>
          </a:p>
          <a:p>
            <a:pPr>
              <a:buNone/>
            </a:pPr>
            <a:r>
              <a:rPr lang="en-US" sz="2400" dirty="0" smtClean="0"/>
              <a:t>     </a:t>
            </a:r>
            <a:r>
              <a:rPr lang="en-US" sz="2400" b="1" dirty="0" smtClean="0">
                <a:latin typeface="Times New Roman" pitchFamily="18" charset="0"/>
                <a:cs typeface="Times New Roman" pitchFamily="18" charset="0"/>
              </a:rPr>
              <a:t>Two types of outbreaks</a:t>
            </a:r>
          </a:p>
          <a:p>
            <a:pPr>
              <a:buNone/>
            </a:pPr>
            <a:r>
              <a:rPr lang="en-US" sz="2400" dirty="0" smtClean="0"/>
              <a:t>      </a:t>
            </a:r>
            <a:r>
              <a:rPr lang="en-US" sz="2400" dirty="0" smtClean="0">
                <a:latin typeface="Times New Roman" pitchFamily="18" charset="0"/>
                <a:cs typeface="Times New Roman" pitchFamily="18" charset="0"/>
              </a:rPr>
              <a:t>1. Common source              2. Propagated source</a:t>
            </a:r>
          </a:p>
          <a:p>
            <a:pPr>
              <a:buNone/>
            </a:pPr>
            <a:endParaRPr lang="en-US" sz="2400" dirty="0" smtClean="0">
              <a:latin typeface="Times New Roman" pitchFamily="18" charset="0"/>
              <a:cs typeface="Times New Roman" pitchFamily="18" charset="0"/>
            </a:endParaRPr>
          </a:p>
          <a:p>
            <a:pPr lvl="1" algn="just">
              <a:buNone/>
            </a:pPr>
            <a:endParaRPr lang="en-US" sz="2400" b="1" dirty="0" smtClean="0">
              <a:latin typeface="Times New Roman" pitchFamily="18" charset="0"/>
              <a:cs typeface="Times New Roman" pitchFamily="18" charset="0"/>
            </a:endParaRPr>
          </a:p>
          <a:p>
            <a:pPr lvl="1" algn="just"/>
            <a:endParaRPr lang="en-US" sz="2400" dirty="0" smtClean="0">
              <a:latin typeface="Times New Roman" pitchFamily="18" charset="0"/>
              <a:cs typeface="Times New Roman" pitchFamily="18" charset="0"/>
            </a:endParaRPr>
          </a:p>
          <a:p>
            <a:pPr lvl="1" algn="just">
              <a:buNone/>
            </a:pPr>
            <a:endParaRPr lang="en-US"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58762"/>
          </a:xfrm>
        </p:spPr>
        <p:txBody>
          <a:bodyPr>
            <a:normAutofit fontScale="90000"/>
          </a:bodyPr>
          <a:lstStyle/>
          <a:p>
            <a:endParaRPr lang="en-US" dirty="0"/>
          </a:p>
        </p:txBody>
      </p:sp>
      <p:pic>
        <p:nvPicPr>
          <p:cNvPr id="1026" name="Picture 2"/>
          <p:cNvPicPr>
            <a:picLocks noGrp="1" noChangeAspect="1" noChangeArrowheads="1"/>
          </p:cNvPicPr>
          <p:nvPr>
            <p:ph sz="quarter" idx="1"/>
          </p:nvPr>
        </p:nvPicPr>
        <p:blipFill>
          <a:blip r:embed="rId3"/>
          <a:srcRect/>
          <a:stretch>
            <a:fillRect/>
          </a:stretch>
        </p:blipFill>
        <p:spPr bwMode="auto">
          <a:xfrm>
            <a:off x="39189" y="0"/>
            <a:ext cx="9104811" cy="6858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4294967295"/>
          </p:nvPr>
        </p:nvSpPr>
        <p:spPr>
          <a:xfrm>
            <a:off x="0" y="274638"/>
            <a:ext cx="8686800" cy="6327775"/>
          </a:xfrm>
        </p:spPr>
        <p:txBody>
          <a:bodyPr>
            <a:normAutofit/>
          </a:bodyPr>
          <a:lstStyle/>
          <a:p>
            <a:pPr>
              <a:buNone/>
            </a:pPr>
            <a:r>
              <a:rPr lang="en-US" sz="2400" b="1" dirty="0" smtClean="0">
                <a:latin typeface="Times New Roman" pitchFamily="18" charset="0"/>
                <a:cs typeface="Times New Roman" pitchFamily="18" charset="0"/>
              </a:rPr>
              <a:t>1.Common source outbreak: </a:t>
            </a:r>
            <a:r>
              <a:rPr lang="en-US" sz="2400" dirty="0" smtClean="0">
                <a:latin typeface="Times New Roman" pitchFamily="18" charset="0"/>
                <a:cs typeface="Times New Roman" pitchFamily="18" charset="0"/>
              </a:rPr>
              <a:t>This outbreak occurs when people gets the infection by exposure to the same source of infection. </a:t>
            </a:r>
            <a:r>
              <a:rPr lang="en-US" sz="2400" dirty="0" smtClean="0"/>
              <a:t>These are two types</a:t>
            </a:r>
          </a:p>
          <a:p>
            <a:pPr>
              <a:buNone/>
            </a:pPr>
            <a:endParaRPr lang="en-US" sz="2400" dirty="0" smtClean="0"/>
          </a:p>
          <a:p>
            <a:pPr lvl="0"/>
            <a:r>
              <a:rPr lang="en-US" sz="2400" b="1" dirty="0" smtClean="0"/>
              <a:t>Point common source: </a:t>
            </a:r>
            <a:r>
              <a:rPr lang="en-US" dirty="0" smtClean="0">
                <a:latin typeface="Times New Roman" pitchFamily="18" charset="0"/>
                <a:cs typeface="Times New Roman" pitchFamily="18" charset="0"/>
              </a:rPr>
              <a:t>When there is single source that exists for the short time and all cases have common exposure to it in that same particular  period. </a:t>
            </a:r>
          </a:p>
          <a:p>
            <a:pPr lvl="0">
              <a:buNone/>
            </a:pPr>
            <a:endParaRPr lang="en-US" sz="2400" dirty="0" smtClean="0"/>
          </a:p>
          <a:p>
            <a:pPr lvl="0">
              <a:buNone/>
            </a:pPr>
            <a:endParaRPr lang="en-US" sz="2400" dirty="0">
              <a:latin typeface="Times New Roman" pitchFamily="18" charset="0"/>
              <a:cs typeface="Times New Roman" pitchFamily="18" charset="0"/>
            </a:endParaRPr>
          </a:p>
        </p:txBody>
      </p:sp>
      <p:pic>
        <p:nvPicPr>
          <p:cNvPr id="29700" name="Picture 4"/>
          <p:cNvPicPr>
            <a:picLocks noChangeAspect="1" noChangeArrowheads="1"/>
          </p:cNvPicPr>
          <p:nvPr/>
        </p:nvPicPr>
        <p:blipFill>
          <a:blip r:embed="rId3"/>
          <a:srcRect/>
          <a:stretch>
            <a:fillRect/>
          </a:stretch>
        </p:blipFill>
        <p:spPr bwMode="auto">
          <a:xfrm>
            <a:off x="990600" y="3352800"/>
            <a:ext cx="6553200" cy="3505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4294967295"/>
          </p:nvPr>
        </p:nvSpPr>
        <p:spPr>
          <a:xfrm>
            <a:off x="0" y="274638"/>
            <a:ext cx="8305800" cy="6327775"/>
          </a:xfrm>
        </p:spPr>
        <p:txBody>
          <a:bodyPr/>
          <a:lstStyle/>
          <a:p>
            <a:pPr lvl="0" algn="just"/>
            <a:r>
              <a:rPr lang="en-US" b="1" dirty="0" smtClean="0"/>
              <a:t>Continuous common source: </a:t>
            </a:r>
            <a:r>
              <a:rPr lang="en-US" dirty="0" smtClean="0"/>
              <a:t>The epidemic curve shows an abrupt increase in number of cases but instead of having a peak decline within incubation period new cases persist for a longer time with a plateau shape instead of peak before decreasing.</a:t>
            </a:r>
          </a:p>
          <a:p>
            <a:pPr algn="just"/>
            <a:r>
              <a:rPr lang="en-US" dirty="0" smtClean="0"/>
              <a:t>If there are many peaks or irregular jagged curves this suggest an intermittent common source</a:t>
            </a:r>
          </a:p>
          <a:p>
            <a:endParaRPr lang="en-US" dirty="0"/>
          </a:p>
        </p:txBody>
      </p:sp>
      <p:pic>
        <p:nvPicPr>
          <p:cNvPr id="30723" name="Picture 3"/>
          <p:cNvPicPr>
            <a:picLocks noChangeAspect="1" noChangeArrowheads="1"/>
          </p:cNvPicPr>
          <p:nvPr/>
        </p:nvPicPr>
        <p:blipFill>
          <a:blip r:embed="rId3"/>
          <a:srcRect/>
          <a:stretch>
            <a:fillRect/>
          </a:stretch>
        </p:blipFill>
        <p:spPr bwMode="auto">
          <a:xfrm>
            <a:off x="838200" y="3124200"/>
            <a:ext cx="6934200" cy="3352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l"/>
            <a:r>
              <a:rPr lang="en-US" b="1" dirty="0"/>
              <a:t>Framework</a:t>
            </a:r>
            <a:r>
              <a:rPr lang="en-US" b="1" dirty="0" smtClean="0"/>
              <a:t>:</a:t>
            </a:r>
            <a:endParaRPr lang="en-US" dirty="0"/>
          </a:p>
        </p:txBody>
      </p:sp>
      <p:sp>
        <p:nvSpPr>
          <p:cNvPr id="3" name="Content Placeholder 2"/>
          <p:cNvSpPr>
            <a:spLocks noGrp="1"/>
          </p:cNvSpPr>
          <p:nvPr>
            <p:ph sz="quarter" idx="1"/>
          </p:nvPr>
        </p:nvSpPr>
        <p:spPr>
          <a:xfrm>
            <a:off x="457200" y="1828801"/>
            <a:ext cx="8229600" cy="3962399"/>
          </a:xfrm>
        </p:spPr>
        <p:txBody>
          <a:bodyPr/>
          <a:lstStyle/>
          <a:p>
            <a:pPr lvl="0"/>
            <a:r>
              <a:rPr lang="en-US" sz="2800" dirty="0" smtClean="0">
                <a:latin typeface="Times New Roman" pitchFamily="18" charset="0"/>
                <a:cs typeface="Times New Roman" pitchFamily="18" charset="0"/>
              </a:rPr>
              <a:t>Introduction</a:t>
            </a:r>
          </a:p>
          <a:p>
            <a:pPr lvl="0"/>
            <a:r>
              <a:rPr lang="en-US" sz="2800" dirty="0" smtClean="0">
                <a:latin typeface="Times New Roman" pitchFamily="18" charset="0"/>
                <a:cs typeface="Times New Roman" pitchFamily="18" charset="0"/>
              </a:rPr>
              <a:t>Definitions</a:t>
            </a:r>
            <a:endParaRPr lang="en-US" sz="2800" dirty="0">
              <a:latin typeface="Times New Roman" pitchFamily="18" charset="0"/>
              <a:cs typeface="Times New Roman" pitchFamily="18" charset="0"/>
            </a:endParaRPr>
          </a:p>
          <a:p>
            <a:pPr lvl="0"/>
            <a:r>
              <a:rPr lang="en-US" sz="2800" dirty="0">
                <a:latin typeface="Times New Roman" pitchFamily="18" charset="0"/>
                <a:cs typeface="Times New Roman" pitchFamily="18" charset="0"/>
              </a:rPr>
              <a:t>Objectives</a:t>
            </a:r>
          </a:p>
          <a:p>
            <a:pPr lvl="0"/>
            <a:r>
              <a:rPr lang="en-US" sz="2800" dirty="0">
                <a:latin typeface="Times New Roman" pitchFamily="18" charset="0"/>
                <a:cs typeface="Times New Roman" pitchFamily="18" charset="0"/>
              </a:rPr>
              <a:t>Components of outbreak investigation</a:t>
            </a:r>
          </a:p>
          <a:p>
            <a:pPr lvl="0"/>
            <a:r>
              <a:rPr lang="en-US" sz="2800" dirty="0">
                <a:latin typeface="Times New Roman" pitchFamily="18" charset="0"/>
                <a:cs typeface="Times New Roman" pitchFamily="18" charset="0"/>
              </a:rPr>
              <a:t>Information of outbreak</a:t>
            </a:r>
          </a:p>
          <a:p>
            <a:pPr lvl="0"/>
            <a:r>
              <a:rPr lang="en-US" sz="2800" dirty="0">
                <a:latin typeface="Times New Roman" pitchFamily="18" charset="0"/>
                <a:cs typeface="Times New Roman" pitchFamily="18" charset="0"/>
              </a:rPr>
              <a:t>Steps of an outbreak investigation</a:t>
            </a:r>
          </a:p>
          <a:p>
            <a:pPr>
              <a:buNone/>
            </a:pPr>
            <a:endParaRPr lang="en-US" sz="2800" dirty="0">
              <a:latin typeface="Times New Roman" pitchFamily="18" charset="0"/>
              <a:cs typeface="Times New Roman" pitchFamily="18" charset="0"/>
            </a:endParaRPr>
          </a:p>
          <a:p>
            <a:pPr>
              <a:buNone/>
            </a:pP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quarter" idx="4294967295"/>
          </p:nvPr>
        </p:nvSpPr>
        <p:spPr>
          <a:xfrm>
            <a:off x="0" y="274638"/>
            <a:ext cx="8839200" cy="6327775"/>
          </a:xfrm>
        </p:spPr>
        <p:txBody>
          <a:bodyPr/>
          <a:lstStyle/>
          <a:p>
            <a:pPr algn="just"/>
            <a:r>
              <a:rPr lang="en-US" b="1" dirty="0" smtClean="0">
                <a:latin typeface="Times New Roman" pitchFamily="18" charset="0"/>
                <a:cs typeface="Times New Roman" pitchFamily="18" charset="0"/>
              </a:rPr>
              <a:t>Propagated source: </a:t>
            </a:r>
            <a:r>
              <a:rPr lang="en-US" dirty="0" smtClean="0">
                <a:latin typeface="Times New Roman" pitchFamily="18" charset="0"/>
                <a:cs typeface="Times New Roman" pitchFamily="18" charset="0"/>
              </a:rPr>
              <a:t>This type of outbreak is caused by a transmission from   </a:t>
            </a:r>
            <a:r>
              <a:rPr lang="en-US"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one person to  another person which requires direct contact such as touching,        bitting, sexual contact</a:t>
            </a:r>
          </a:p>
          <a:p>
            <a:pPr algn="just"/>
            <a:r>
              <a:rPr lang="en-US" dirty="0" smtClean="0">
                <a:latin typeface="Times New Roman" pitchFamily="18" charset="0"/>
                <a:cs typeface="Times New Roman" pitchFamily="18" charset="0"/>
              </a:rPr>
              <a:t> Slow increase in number of cases with progressive peaks approximately one     incubation period apart. The span of 1</a:t>
            </a:r>
            <a:r>
              <a:rPr lang="en-US" baseline="30000" dirty="0" smtClean="0">
                <a:latin typeface="Times New Roman" pitchFamily="18" charset="0"/>
                <a:cs typeface="Times New Roman" pitchFamily="18" charset="0"/>
              </a:rPr>
              <a:t>st</a:t>
            </a:r>
            <a:r>
              <a:rPr lang="en-US" dirty="0" smtClean="0">
                <a:latin typeface="Times New Roman" pitchFamily="18" charset="0"/>
                <a:cs typeface="Times New Roman" pitchFamily="18" charset="0"/>
              </a:rPr>
              <a:t> and last case will also last longer than  several incubation period  e.g HIV</a:t>
            </a:r>
          </a:p>
          <a:p>
            <a:endParaRPr lang="en-US" dirty="0"/>
          </a:p>
        </p:txBody>
      </p:sp>
      <p:pic>
        <p:nvPicPr>
          <p:cNvPr id="29698" name="Picture 2"/>
          <p:cNvPicPr>
            <a:picLocks noChangeAspect="1" noChangeArrowheads="1"/>
          </p:cNvPicPr>
          <p:nvPr/>
        </p:nvPicPr>
        <p:blipFill>
          <a:blip r:embed="rId3"/>
          <a:srcRect/>
          <a:stretch>
            <a:fillRect/>
          </a:stretch>
        </p:blipFill>
        <p:spPr bwMode="auto">
          <a:xfrm>
            <a:off x="381000" y="2971800"/>
            <a:ext cx="7924800" cy="3124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685800"/>
          </a:xfrm>
        </p:spPr>
        <p:txBody>
          <a:bodyPr>
            <a:normAutofit/>
          </a:bodyPr>
          <a:lstStyle/>
          <a:p>
            <a:r>
              <a:rPr lang="en-US" sz="2800" b="1" dirty="0" smtClean="0">
                <a:latin typeface="Times New Roman" pitchFamily="18" charset="0"/>
                <a:cs typeface="Times New Roman" pitchFamily="18" charset="0"/>
              </a:rPr>
              <a:t>Distribution by person</a:t>
            </a:r>
            <a:endParaRPr lang="en-US" sz="2800" dirty="0"/>
          </a:p>
        </p:txBody>
      </p:sp>
      <p:sp>
        <p:nvSpPr>
          <p:cNvPr id="3" name="Content Placeholder 2"/>
          <p:cNvSpPr>
            <a:spLocks noGrp="1"/>
          </p:cNvSpPr>
          <p:nvPr>
            <p:ph sz="quarter" idx="1"/>
          </p:nvPr>
        </p:nvSpPr>
        <p:spPr>
          <a:xfrm>
            <a:off x="457200" y="-228600"/>
            <a:ext cx="8458200" cy="7239000"/>
          </a:xfrm>
        </p:spPr>
        <p:txBody>
          <a:bodyPr>
            <a:noAutofit/>
          </a:bodyPr>
          <a:lstStyle/>
          <a:p>
            <a:pPr>
              <a:buNone/>
            </a:pPr>
            <a:endParaRPr lang="en-US" sz="2400" b="1" dirty="0" smtClean="0">
              <a:solidFill>
                <a:schemeClr val="accent1"/>
              </a:solidFill>
              <a:latin typeface="Times New Roman" pitchFamily="18" charset="0"/>
              <a:cs typeface="Times New Roman" pitchFamily="18" charset="0"/>
            </a:endParaRPr>
          </a:p>
          <a:p>
            <a:r>
              <a:rPr lang="en-US" sz="2400" b="1" dirty="0" smtClean="0">
                <a:latin typeface="Times New Roman" pitchFamily="18" charset="0"/>
                <a:cs typeface="Times New Roman" pitchFamily="18" charset="0"/>
              </a:rPr>
              <a:t>Index case: </a:t>
            </a:r>
            <a:r>
              <a:rPr lang="en-US" sz="2400" dirty="0" smtClean="0">
                <a:latin typeface="Times New Roman" pitchFamily="18" charset="0"/>
                <a:cs typeface="Times New Roman" pitchFamily="18" charset="0"/>
              </a:rPr>
              <a:t>The first case on epidemic curve is index case. It is important with the possibility that he/she brought the infection to the community.</a:t>
            </a:r>
          </a:p>
          <a:p>
            <a:r>
              <a:rPr lang="en-US" sz="2400" b="1" dirty="0" smtClean="0">
                <a:latin typeface="Times New Roman" pitchFamily="18" charset="0"/>
                <a:cs typeface="Times New Roman" pitchFamily="18" charset="0"/>
              </a:rPr>
              <a:t>Outlier case: </a:t>
            </a:r>
            <a:r>
              <a:rPr lang="en-US" sz="2400" dirty="0" smtClean="0">
                <a:latin typeface="Times New Roman" pitchFamily="18" charset="0"/>
                <a:cs typeface="Times New Roman" pitchFamily="18" charset="0"/>
              </a:rPr>
              <a:t>The case which appears at the beginning and at the end of the curve are known as outlier case. They provide information about the source and the way disease is spreading in that </a:t>
            </a:r>
            <a:r>
              <a:rPr lang="en-US" sz="2400" dirty="0" smtClean="0">
                <a:latin typeface="Times New Roman" pitchFamily="18" charset="0"/>
                <a:cs typeface="Times New Roman" pitchFamily="18" charset="0"/>
              </a:rPr>
              <a:t>territory.</a:t>
            </a:r>
            <a:endParaRPr lang="en-US" sz="2400" dirty="0" smtClean="0">
              <a:latin typeface="Times New Roman" pitchFamily="18" charset="0"/>
              <a:cs typeface="Times New Roman" pitchFamily="18" charset="0"/>
            </a:endParaRPr>
          </a:p>
          <a:p>
            <a:pPr>
              <a:buNone/>
            </a:pPr>
            <a:r>
              <a:rPr lang="en-US" sz="2400" b="1" dirty="0" smtClean="0">
                <a:solidFill>
                  <a:schemeClr val="bg2">
                    <a:lumMod val="50000"/>
                  </a:schemeClr>
                </a:solidFill>
                <a:latin typeface="Times New Roman" pitchFamily="18" charset="0"/>
                <a:cs typeface="Times New Roman" pitchFamily="18" charset="0"/>
              </a:rPr>
              <a:t>   DISTRIBUTION BY PLACE</a:t>
            </a:r>
          </a:p>
          <a:p>
            <a:pPr algn="just"/>
            <a:r>
              <a:rPr lang="en-US" dirty="0" smtClean="0">
                <a:latin typeface="Times New Roman" pitchFamily="18" charset="0"/>
                <a:cs typeface="Times New Roman" pitchFamily="18" charset="0"/>
              </a:rPr>
              <a:t>The investigator can calculate the attack rate of case by different place .This can be place of residence ,place of work and place of exposure  and soon plot a spot map showing the source of infection or contamination</a:t>
            </a:r>
          </a:p>
          <a:p>
            <a:pPr algn="just"/>
            <a:r>
              <a:rPr lang="en-US" dirty="0" smtClean="0">
                <a:latin typeface="Times New Roman" pitchFamily="18" charset="0"/>
                <a:cs typeface="Times New Roman" pitchFamily="18" charset="0"/>
              </a:rPr>
              <a:t>If cases are scattered in many place, investigator should explore the secular pattern of the case over time. This will indicate about the spread of outbreak from one area to another area or whether people living in different place had a common exposure</a:t>
            </a:r>
          </a:p>
          <a:p>
            <a:pPr>
              <a:buNone/>
            </a:pPr>
            <a:endParaRPr lang="en-US" sz="2400" b="1" dirty="0" smtClean="0">
              <a:solidFill>
                <a:schemeClr val="bg2">
                  <a:lumMod val="50000"/>
                </a:schemeClr>
              </a:solidFill>
              <a:latin typeface="Times New Roman" pitchFamily="18" charset="0"/>
              <a:cs typeface="Times New Roman" pitchFamily="18" charset="0"/>
            </a:endParaRPr>
          </a:p>
          <a:p>
            <a:pPr>
              <a:buNone/>
            </a:pPr>
            <a:endParaRPr lang="en-US" sz="2400" b="1" dirty="0" smtClean="0">
              <a:solidFill>
                <a:schemeClr val="bg2">
                  <a:lumMod val="50000"/>
                </a:schemeClr>
              </a:solidFill>
              <a:latin typeface="Times New Roman" pitchFamily="18" charset="0"/>
              <a:cs typeface="Times New Roman" pitchFamily="18" charset="0"/>
            </a:endParaRPr>
          </a:p>
          <a:p>
            <a:pPr>
              <a:buNone/>
            </a:pPr>
            <a:endParaRPr lang="en-US" sz="2400" b="1" dirty="0" smtClean="0">
              <a:solidFill>
                <a:schemeClr val="bg2">
                  <a:lumMod val="50000"/>
                </a:schemeClr>
              </a:solidFill>
              <a:latin typeface="Times New Roman" pitchFamily="18" charset="0"/>
              <a:cs typeface="Times New Roman" pitchFamily="18" charset="0"/>
            </a:endParaRPr>
          </a:p>
          <a:p>
            <a:pPr>
              <a:buNone/>
            </a:pP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143000"/>
          </a:xfrm>
        </p:spPr>
        <p:txBody>
          <a:bodyPr>
            <a:noAutofit/>
          </a:bodyPr>
          <a:lstStyle/>
          <a:p>
            <a:pPr algn="l"/>
            <a:r>
              <a:rPr lang="en-US" sz="2400" b="1" dirty="0" smtClean="0">
                <a:latin typeface="Times New Roman" pitchFamily="18" charset="0"/>
                <a:cs typeface="Times New Roman" pitchFamily="18" charset="0"/>
              </a:rPr>
              <a:t>Generation of hypothesis :</a:t>
            </a:r>
            <a:br>
              <a:rPr lang="en-US" sz="2400" b="1" dirty="0" smtClean="0">
                <a:latin typeface="Times New Roman" pitchFamily="18" charset="0"/>
                <a:cs typeface="Times New Roman" pitchFamily="18" charset="0"/>
              </a:rPr>
            </a:br>
            <a:endParaRPr lang="en-US" sz="2400" b="1" dirty="0"/>
          </a:p>
        </p:txBody>
      </p:sp>
      <p:sp>
        <p:nvSpPr>
          <p:cNvPr id="3" name="Content Placeholder 2"/>
          <p:cNvSpPr>
            <a:spLocks noGrp="1"/>
          </p:cNvSpPr>
          <p:nvPr>
            <p:ph sz="quarter" idx="1"/>
          </p:nvPr>
        </p:nvSpPr>
        <p:spPr>
          <a:xfrm>
            <a:off x="457200" y="609600"/>
            <a:ext cx="8458200" cy="6248400"/>
          </a:xfrm>
        </p:spPr>
        <p:txBody>
          <a:bodyPr>
            <a:normAutofit fontScale="92500" lnSpcReduction="20000"/>
          </a:bodyPr>
          <a:lstStyle/>
          <a:p>
            <a:pPr lvl="0">
              <a:buNone/>
            </a:pPr>
            <a:r>
              <a:rPr lang="en-US" sz="2600" dirty="0" smtClean="0">
                <a:latin typeface="Times New Roman" pitchFamily="18" charset="0"/>
                <a:cs typeface="Times New Roman" pitchFamily="18" charset="0"/>
              </a:rPr>
              <a:t> Hypothesis can be generated by 2ways</a:t>
            </a:r>
          </a:p>
          <a:p>
            <a:pPr>
              <a:buNone/>
            </a:pPr>
            <a:r>
              <a:rPr lang="en-US" sz="2600" dirty="0" smtClean="0">
                <a:latin typeface="Times New Roman" pitchFamily="18" charset="0"/>
                <a:cs typeface="Times New Roman" pitchFamily="18" charset="0"/>
              </a:rPr>
              <a:t>1)First-  Consider what you know about the disease itself?</a:t>
            </a:r>
          </a:p>
          <a:p>
            <a:pPr>
              <a:buNone/>
            </a:pPr>
            <a:r>
              <a:rPr lang="en-US" sz="2600" dirty="0" smtClean="0">
                <a:latin typeface="Times New Roman" pitchFamily="18" charset="0"/>
                <a:cs typeface="Times New Roman" pitchFamily="18" charset="0"/>
              </a:rPr>
              <a:t>             -What is the agent’s usual reservoir?</a:t>
            </a:r>
          </a:p>
          <a:p>
            <a:pPr>
              <a:buNone/>
            </a:pPr>
            <a:r>
              <a:rPr lang="en-US" sz="2600" dirty="0" smtClean="0">
                <a:latin typeface="Times New Roman" pitchFamily="18" charset="0"/>
                <a:cs typeface="Times New Roman" pitchFamily="18" charset="0"/>
              </a:rPr>
              <a:t>             -It’s transmission</a:t>
            </a:r>
          </a:p>
          <a:p>
            <a:pPr>
              <a:buNone/>
            </a:pPr>
            <a:r>
              <a:rPr lang="en-US" sz="2600" dirty="0" smtClean="0">
                <a:latin typeface="Times New Roman" pitchFamily="18" charset="0"/>
                <a:cs typeface="Times New Roman" pitchFamily="18" charset="0"/>
              </a:rPr>
              <a:t>             -What vehicles are commonly implicated?</a:t>
            </a:r>
          </a:p>
          <a:p>
            <a:pPr>
              <a:buNone/>
            </a:pPr>
            <a:r>
              <a:rPr lang="en-US" sz="2600" dirty="0" smtClean="0">
                <a:latin typeface="Times New Roman" pitchFamily="18" charset="0"/>
                <a:cs typeface="Times New Roman" pitchFamily="18" charset="0"/>
              </a:rPr>
              <a:t>             -What are the know risk factors?</a:t>
            </a:r>
          </a:p>
          <a:p>
            <a:pPr>
              <a:buNone/>
            </a:pPr>
            <a:r>
              <a:rPr lang="en-US" sz="2600" dirty="0" smtClean="0">
                <a:latin typeface="Times New Roman" pitchFamily="18" charset="0"/>
                <a:cs typeface="Times New Roman" pitchFamily="18" charset="0"/>
              </a:rPr>
              <a:t>2)Second- talk to few case patients by visiting to their  	 	       homes to search for common exposures.</a:t>
            </a:r>
          </a:p>
          <a:p>
            <a:pPr>
              <a:buNone/>
            </a:pPr>
            <a:r>
              <a:rPr lang="en-US" sz="2600" dirty="0" smtClean="0">
                <a:latin typeface="Times New Roman" pitchFamily="18" charset="0"/>
                <a:cs typeface="Times New Roman" pitchFamily="18" charset="0"/>
              </a:rPr>
              <a:t>                -Local staff community will provide information </a:t>
            </a:r>
          </a:p>
          <a:p>
            <a:pPr lvl="0"/>
            <a:r>
              <a:rPr lang="en-US" sz="2600" dirty="0" smtClean="0">
                <a:latin typeface="Times New Roman" pitchFamily="18" charset="0"/>
                <a:cs typeface="Times New Roman" pitchFamily="18" charset="0"/>
              </a:rPr>
              <a:t>Descriptive epidemiology provides some information</a:t>
            </a:r>
          </a:p>
          <a:p>
            <a:pPr lvl="1"/>
            <a:r>
              <a:rPr lang="en-US" sz="2600" dirty="0" smtClean="0">
                <a:latin typeface="Times New Roman" pitchFamily="18" charset="0"/>
                <a:cs typeface="Times New Roman" pitchFamily="18" charset="0"/>
              </a:rPr>
              <a:t>If the epidemic curve points to  a narrow period of exposure</a:t>
            </a:r>
          </a:p>
          <a:p>
            <a:pPr lvl="1"/>
            <a:r>
              <a:rPr lang="en-US" sz="2600" dirty="0" smtClean="0">
                <a:latin typeface="Times New Roman" pitchFamily="18" charset="0"/>
                <a:cs typeface="Times New Roman" pitchFamily="18" charset="0"/>
              </a:rPr>
              <a:t>What events occurred around that time?</a:t>
            </a:r>
          </a:p>
          <a:p>
            <a:pPr lvl="1"/>
            <a:r>
              <a:rPr lang="en-US" sz="2600" dirty="0" smtClean="0">
                <a:latin typeface="Times New Roman" pitchFamily="18" charset="0"/>
                <a:cs typeface="Times New Roman" pitchFamily="18" charset="0"/>
              </a:rPr>
              <a:t>Why do the people living in a particular area have the highest attack rates?</a:t>
            </a:r>
          </a:p>
          <a:p>
            <a:pPr lvl="1"/>
            <a:r>
              <a:rPr lang="en-US" sz="2600" dirty="0" smtClean="0">
                <a:latin typeface="Times New Roman" pitchFamily="18" charset="0"/>
                <a:cs typeface="Times New Roman" pitchFamily="18" charset="0"/>
              </a:rPr>
              <a:t>Why are some groups with particular age, sex &amp; other person characteristics, at greatest risk than other group with different person characteristics</a:t>
            </a:r>
          </a:p>
          <a:p>
            <a:pPr>
              <a:buNone/>
            </a:pPr>
            <a:endParaRPr lang="en-US" sz="2800" dirty="0" smtClean="0">
              <a:latin typeface="Times New Roman" pitchFamily="18" charset="0"/>
              <a:cs typeface="Times New Roman" pitchFamily="18" charset="0"/>
            </a:endParaRPr>
          </a:p>
          <a:p>
            <a:pPr>
              <a:buNone/>
            </a:pP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2162"/>
          </a:xfrm>
        </p:spPr>
        <p:txBody>
          <a:bodyPr>
            <a:normAutofit fontScale="90000"/>
          </a:bodyPr>
          <a:lstStyle/>
          <a:p>
            <a:r>
              <a:rPr lang="en-US" dirty="0" smtClean="0"/>
              <a:t> </a:t>
            </a:r>
            <a:r>
              <a:rPr lang="en-US" b="1" dirty="0" smtClean="0"/>
              <a:t>Test hypotheses  using analytical studies</a:t>
            </a:r>
            <a:endParaRPr lang="en-US" dirty="0"/>
          </a:p>
        </p:txBody>
      </p:sp>
      <p:sp>
        <p:nvSpPr>
          <p:cNvPr id="3" name="Content Placeholder 2"/>
          <p:cNvSpPr>
            <a:spLocks noGrp="1"/>
          </p:cNvSpPr>
          <p:nvPr>
            <p:ph sz="quarter" idx="1"/>
          </p:nvPr>
        </p:nvSpPr>
        <p:spPr>
          <a:xfrm>
            <a:off x="457200" y="1066800"/>
            <a:ext cx="7467600" cy="5407152"/>
          </a:xfrm>
        </p:spPr>
        <p:txBody>
          <a:bodyPr/>
          <a:lstStyle/>
          <a:p>
            <a:r>
              <a:rPr lang="en-US" dirty="0" smtClean="0">
                <a:latin typeface="Times New Roman" pitchFamily="18" charset="0"/>
                <a:cs typeface="Times New Roman" pitchFamily="18" charset="0"/>
              </a:rPr>
              <a:t>Hypothesis can be tested by comparing  the hypothesis with the established facts or by using analytical epidemiology to quantify relationship &amp;explore the role of chance.</a:t>
            </a:r>
          </a:p>
          <a:p>
            <a:r>
              <a:rPr lang="en-US" dirty="0" smtClean="0">
                <a:latin typeface="Times New Roman" pitchFamily="18" charset="0"/>
                <a:cs typeface="Times New Roman" pitchFamily="18" charset="0"/>
              </a:rPr>
              <a:t>Analytical studies like-cohort &amp;case-control studies.</a:t>
            </a:r>
          </a:p>
          <a:p>
            <a:pPr>
              <a:buNone/>
            </a:pPr>
            <a:r>
              <a:rPr lang="en-US" b="1" dirty="0" smtClean="0">
                <a:solidFill>
                  <a:schemeClr val="bg2">
                    <a:lumMod val="50000"/>
                  </a:schemeClr>
                </a:solidFill>
                <a:latin typeface="Times New Roman" pitchFamily="18" charset="0"/>
                <a:cs typeface="Times New Roman" pitchFamily="18" charset="0"/>
              </a:rPr>
              <a:t>Do necessary environmental  or other studies to supplement the epidemiological   study: </a:t>
            </a:r>
          </a:p>
          <a:p>
            <a:pPr>
              <a:buNone/>
            </a:pPr>
            <a:r>
              <a:rPr lang="en-US" dirty="0" smtClean="0">
                <a:latin typeface="Times New Roman" pitchFamily="18" charset="0"/>
                <a:cs typeface="Times New Roman" pitchFamily="18" charset="0"/>
              </a:rPr>
              <a:t>   Although an analytical study might be able to confirm the hypothesis ,the investigator still needs to find environment or other evidence to support and explain the epidemiological evidence</a:t>
            </a:r>
            <a:endParaRPr lang="en-US" dirty="0" smtClean="0">
              <a:solidFill>
                <a:schemeClr val="bg2">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467600" cy="2209800"/>
          </a:xfrm>
        </p:spPr>
        <p:txBody>
          <a:bodyPr>
            <a:normAutofit fontScale="90000"/>
          </a:bodyPr>
          <a:lstStyle/>
          <a:p>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sz="2700" b="1" dirty="0" smtClean="0">
                <a:latin typeface="Times New Roman" pitchFamily="18" charset="0"/>
                <a:cs typeface="Times New Roman" pitchFamily="18" charset="0"/>
              </a:rPr>
              <a:t>Draw conclusions to explain the causes or determinants of outbreak based on clinical,    laboratory, epidemiological&amp; environmental evidence</a:t>
            </a:r>
            <a:endParaRPr lang="en-US" sz="2700" dirty="0" smtClean="0">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fontScale="70000" lnSpcReduction="20000"/>
          </a:bodyPr>
          <a:lstStyle/>
          <a:p>
            <a:pPr>
              <a:buNone/>
            </a:pPr>
            <a:endParaRPr lang="en-US" dirty="0" smtClean="0"/>
          </a:p>
          <a:p>
            <a:r>
              <a:rPr lang="en-US" sz="3100" dirty="0" smtClean="0">
                <a:latin typeface="Times New Roman" pitchFamily="18" charset="0"/>
                <a:cs typeface="Times New Roman" pitchFamily="18" charset="0"/>
              </a:rPr>
              <a:t>The investigator must identify the cause of outbreak based on the agreement of following piece of evidence</a:t>
            </a:r>
          </a:p>
          <a:p>
            <a:pPr lvl="1"/>
            <a:r>
              <a:rPr lang="en-US" sz="3100" dirty="0" smtClean="0">
                <a:latin typeface="Times New Roman" pitchFamily="18" charset="0"/>
                <a:cs typeface="Times New Roman" pitchFamily="18" charset="0"/>
              </a:rPr>
              <a:t>Laboratory </a:t>
            </a:r>
          </a:p>
          <a:p>
            <a:pPr lvl="1"/>
            <a:r>
              <a:rPr lang="en-US" sz="3100" dirty="0" smtClean="0">
                <a:latin typeface="Times New Roman" pitchFamily="18" charset="0"/>
                <a:cs typeface="Times New Roman" pitchFamily="18" charset="0"/>
              </a:rPr>
              <a:t>Clinical </a:t>
            </a:r>
          </a:p>
          <a:p>
            <a:pPr lvl="1"/>
            <a:r>
              <a:rPr lang="en-US" sz="3100" dirty="0" smtClean="0">
                <a:latin typeface="Times New Roman" pitchFamily="18" charset="0"/>
                <a:cs typeface="Times New Roman" pitchFamily="18" charset="0"/>
              </a:rPr>
              <a:t>Environmental</a:t>
            </a:r>
          </a:p>
          <a:p>
            <a:pPr lvl="1"/>
            <a:r>
              <a:rPr lang="en-US" sz="3100" dirty="0" smtClean="0">
                <a:latin typeface="Times New Roman" pitchFamily="18" charset="0"/>
                <a:cs typeface="Times New Roman" pitchFamily="18" charset="0"/>
              </a:rPr>
              <a:t>Epidemiological</a:t>
            </a:r>
          </a:p>
          <a:p>
            <a:r>
              <a:rPr lang="en-US" sz="3100" dirty="0" smtClean="0">
                <a:latin typeface="Times New Roman" pitchFamily="18" charset="0"/>
                <a:cs typeface="Times New Roman" pitchFamily="18" charset="0"/>
              </a:rPr>
              <a:t>The epidemiological evidence found by the descriptive  and analytical study should explain</a:t>
            </a:r>
          </a:p>
          <a:p>
            <a:pPr lvl="1"/>
            <a:r>
              <a:rPr lang="en-US" sz="3100" dirty="0" smtClean="0">
                <a:latin typeface="Times New Roman" pitchFamily="18" charset="0"/>
                <a:cs typeface="Times New Roman" pitchFamily="18" charset="0"/>
              </a:rPr>
              <a:t>Pattern of spread as described by epidemic curve</a:t>
            </a:r>
          </a:p>
          <a:p>
            <a:pPr lvl="1"/>
            <a:r>
              <a:rPr lang="en-US" sz="3100" dirty="0" smtClean="0">
                <a:latin typeface="Times New Roman" pitchFamily="18" charset="0"/>
                <a:cs typeface="Times New Roman" pitchFamily="18" charset="0"/>
              </a:rPr>
              <a:t>Statistical strength of association between exposure an developing the </a:t>
            </a:r>
            <a:r>
              <a:rPr lang="en-US" sz="3100" dirty="0" err="1" smtClean="0">
                <a:latin typeface="Times New Roman" pitchFamily="18" charset="0"/>
                <a:cs typeface="Times New Roman" pitchFamily="18" charset="0"/>
              </a:rPr>
              <a:t>disease.The</a:t>
            </a:r>
            <a:r>
              <a:rPr lang="en-US" sz="3100" dirty="0" smtClean="0">
                <a:latin typeface="Times New Roman" pitchFamily="18" charset="0"/>
                <a:cs typeface="Times New Roman" pitchFamily="18" charset="0"/>
              </a:rPr>
              <a:t> dose response relationship which demonstrates high strength by association when exposure is increased</a:t>
            </a:r>
          </a:p>
          <a:p>
            <a:pPr lvl="1"/>
            <a:r>
              <a:rPr lang="en-US" sz="3100" dirty="0" smtClean="0">
                <a:latin typeface="Times New Roman" pitchFamily="18" charset="0"/>
                <a:cs typeface="Times New Roman" pitchFamily="18" charset="0"/>
              </a:rPr>
              <a:t>Exposure should precede illness</a:t>
            </a:r>
            <a:r>
              <a:rPr lang="en-US" dirty="0" smtClean="0"/>
              <a:t> </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706562"/>
          </a:xfrm>
        </p:spPr>
        <p:txBody>
          <a:bodyPr>
            <a:normAutofit fontScale="90000"/>
          </a:bodyPr>
          <a:lstStyle/>
          <a:p>
            <a:r>
              <a:rPr lang="en-US" sz="2700" b="1" dirty="0" smtClean="0">
                <a:latin typeface="Times New Roman" pitchFamily="18" charset="0"/>
                <a:cs typeface="Times New Roman" pitchFamily="18" charset="0"/>
              </a:rPr>
              <a:t>Report and recommend appropriate  control measures to concerned authorities at   the local/national, and if appropriate at international levels:</a:t>
            </a:r>
            <a:r>
              <a:rPr lang="en-US" dirty="0" smtClean="0"/>
              <a:t/>
            </a:r>
            <a:br>
              <a:rPr lang="en-US" dirty="0" smtClean="0"/>
            </a:br>
            <a:endParaRPr lang="en-US" dirty="0"/>
          </a:p>
        </p:txBody>
      </p:sp>
      <p:sp>
        <p:nvSpPr>
          <p:cNvPr id="3" name="Content Placeholder 2"/>
          <p:cNvSpPr>
            <a:spLocks noGrp="1"/>
          </p:cNvSpPr>
          <p:nvPr>
            <p:ph sz="quarter" idx="1"/>
          </p:nvPr>
        </p:nvSpPr>
        <p:spPr/>
        <p:txBody>
          <a:bodyPr/>
          <a:lstStyle/>
          <a:p>
            <a:r>
              <a:rPr lang="en-US" dirty="0" smtClean="0">
                <a:latin typeface="Times New Roman" pitchFamily="18" charset="0"/>
                <a:cs typeface="Times New Roman" pitchFamily="18" charset="0"/>
              </a:rPr>
              <a:t>The investigator should timely report the findings to the responsible individuals at local, national and international levels, so that appropriate action should be taken</a:t>
            </a:r>
          </a:p>
          <a:p>
            <a:r>
              <a:rPr lang="en-US" dirty="0" smtClean="0">
                <a:latin typeface="Times New Roman" pitchFamily="18" charset="0"/>
                <a:cs typeface="Times New Roman" pitchFamily="18" charset="0"/>
              </a:rPr>
              <a:t>Two task should be completed before leaving the field</a:t>
            </a:r>
          </a:p>
          <a:p>
            <a:r>
              <a:rPr lang="en-US" dirty="0" smtClean="0">
                <a:latin typeface="Times New Roman" pitchFamily="18" charset="0"/>
                <a:cs typeface="Times New Roman" pitchFamily="18" charset="0"/>
              </a:rPr>
              <a:t>1) Complete analysis and data interpretation</a:t>
            </a:r>
          </a:p>
          <a:p>
            <a:r>
              <a:rPr lang="en-US" dirty="0" smtClean="0">
                <a:latin typeface="Times New Roman" pitchFamily="18" charset="0"/>
                <a:cs typeface="Times New Roman" pitchFamily="18" charset="0"/>
              </a:rPr>
              <a:t>2) Present main finding with recommendation</a:t>
            </a:r>
          </a:p>
          <a:p>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normAutofit/>
          </a:bodyPr>
          <a:lstStyle/>
          <a:p>
            <a:pPr algn="l"/>
            <a:r>
              <a:rPr lang="en-US" sz="2400" b="1" dirty="0" smtClean="0">
                <a:latin typeface="Times New Roman" pitchFamily="18" charset="0"/>
                <a:cs typeface="Times New Roman" pitchFamily="18" charset="0"/>
              </a:rPr>
              <a:t>introduction</a:t>
            </a:r>
            <a:endParaRPr lang="en-US" sz="2400" b="1"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838200"/>
            <a:ext cx="8229600" cy="6019800"/>
          </a:xfrm>
        </p:spPr>
        <p:txBody>
          <a:bodyPr>
            <a:normAutofit/>
          </a:bodyPr>
          <a:lstStyle/>
          <a:p>
            <a:pPr algn="just"/>
            <a:r>
              <a:rPr lang="en-US" dirty="0" smtClean="0">
                <a:latin typeface="Times New Roman" pitchFamily="18" charset="0"/>
                <a:cs typeface="Times New Roman" pitchFamily="18" charset="0"/>
              </a:rPr>
              <a:t>Outbreaks can occur anywhere, from a very remote area where no health facility exists to nosocomial outbreaks in  a very sophisticated hospitals</a:t>
            </a:r>
          </a:p>
          <a:p>
            <a:pPr algn="just"/>
            <a:r>
              <a:rPr lang="en-US" dirty="0" smtClean="0">
                <a:latin typeface="Times New Roman" pitchFamily="18" charset="0"/>
                <a:cs typeface="Times New Roman" pitchFamily="18" charset="0"/>
              </a:rPr>
              <a:t> Many communicable diseases are endemic in India. .</a:t>
            </a:r>
          </a:p>
          <a:p>
            <a:pPr algn="just"/>
            <a:r>
              <a:rPr lang="en-US" dirty="0" smtClean="0">
                <a:latin typeface="Times New Roman" pitchFamily="18" charset="0"/>
                <a:cs typeface="Times New Roman" pitchFamily="18" charset="0"/>
              </a:rPr>
              <a:t> Many of these diseases have seasonal and cyclic trends which can be discerned through the surveillance system. These diseases can also cause outbreaks with the potential to spread rapidly and cause many deaths</a:t>
            </a:r>
            <a:r>
              <a:rPr lang="en-US" dirty="0" smtClean="0"/>
              <a:t>.</a:t>
            </a:r>
          </a:p>
          <a:p>
            <a:pPr algn="just"/>
            <a:r>
              <a:rPr lang="en-US" dirty="0" smtClean="0">
                <a:latin typeface="Times New Roman" pitchFamily="18" charset="0"/>
                <a:cs typeface="Times New Roman" pitchFamily="18" charset="0"/>
              </a:rPr>
              <a:t>While outbreaks cannot always be predicted or prevented, recognition of early warning signals, timely investigations and application of specific control measures can limit the spread of the outbreak and prevent deaths</a:t>
            </a:r>
            <a:r>
              <a:rPr lang="en-US" dirty="0" smtClean="0"/>
              <a:t>. </a:t>
            </a:r>
          </a:p>
          <a:p>
            <a:pPr algn="just"/>
            <a:r>
              <a:rPr lang="en-US" dirty="0" smtClean="0">
                <a:latin typeface="Times New Roman" pitchFamily="18" charset="0"/>
                <a:cs typeface="Times New Roman" pitchFamily="18" charset="0"/>
              </a:rPr>
              <a:t>An effective surveillance system is essential for planning, implementation and monitoring of the diseases.</a:t>
            </a:r>
            <a:endParaRPr lang="en-US" dirty="0" smtClean="0"/>
          </a:p>
          <a:p>
            <a:pPr algn="just"/>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143000"/>
          </a:xfrm>
        </p:spPr>
        <p:txBody>
          <a:bodyPr>
            <a:normAutofit/>
          </a:bodyPr>
          <a:lstStyle/>
          <a:p>
            <a:pPr algn="l"/>
            <a:r>
              <a:rPr lang="en-US" sz="3200" b="1" dirty="0">
                <a:latin typeface="Times New Roman" pitchFamily="18" charset="0"/>
                <a:cs typeface="Times New Roman" pitchFamily="18" charset="0"/>
              </a:rPr>
              <a:t>Definitions</a:t>
            </a:r>
            <a:r>
              <a:rPr lang="en-US" sz="3200" b="1" dirty="0" smtClean="0">
                <a:latin typeface="Times New Roman" pitchFamily="18" charset="0"/>
                <a:cs typeface="Times New Roman" pitchFamily="18" charset="0"/>
              </a:rPr>
              <a:t>:</a:t>
            </a:r>
            <a:endParaRPr lang="en-US" sz="32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685800"/>
            <a:ext cx="8229600" cy="5791200"/>
          </a:xfrm>
        </p:spPr>
        <p:txBody>
          <a:bodyPr>
            <a:normAutofit lnSpcReduction="10000"/>
          </a:bodyPr>
          <a:lstStyle/>
          <a:p>
            <a:pPr algn="just"/>
            <a:r>
              <a:rPr lang="en-US" sz="2400" b="1" dirty="0" smtClean="0">
                <a:latin typeface="Times New Roman" pitchFamily="18" charset="0"/>
                <a:cs typeface="Times New Roman" pitchFamily="18" charset="0"/>
              </a:rPr>
              <a:t>Outbreak: </a:t>
            </a:r>
            <a:r>
              <a:rPr lang="en-US" sz="2400" dirty="0" smtClean="0">
                <a:latin typeface="Times New Roman" pitchFamily="18" charset="0"/>
                <a:cs typeface="Times New Roman" pitchFamily="18" charset="0"/>
              </a:rPr>
              <a:t>It defines when diseases or health events occur at a greater frequency than normally expected in specified place and person</a:t>
            </a:r>
          </a:p>
          <a:p>
            <a:pPr algn="just">
              <a:buNone/>
            </a:pP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e.g:</a:t>
            </a:r>
            <a:r>
              <a:rPr lang="en-US" dirty="0" err="1" smtClean="0">
                <a:latin typeface="Times New Roman" pitchFamily="18" charset="0"/>
                <a:cs typeface="Times New Roman" pitchFamily="18" charset="0"/>
              </a:rPr>
              <a:t>outbreak</a:t>
            </a:r>
            <a:r>
              <a:rPr lang="en-US" dirty="0" smtClean="0">
                <a:latin typeface="Times New Roman" pitchFamily="18" charset="0"/>
                <a:cs typeface="Times New Roman" pitchFamily="18" charset="0"/>
              </a:rPr>
              <a:t> of HIV i.e. When there is  a sharp increase in the number of HIV cases among sex workers in a city where the rate was low in the previous year.</a:t>
            </a:r>
            <a:endParaRPr lang="en-US" sz="2400" b="1" dirty="0" smtClean="0">
              <a:latin typeface="Times New Roman" pitchFamily="18" charset="0"/>
              <a:cs typeface="Times New Roman" pitchFamily="18" charset="0"/>
            </a:endParaRPr>
          </a:p>
          <a:p>
            <a:r>
              <a:rPr lang="en-US" sz="2400" b="1" dirty="0" smtClean="0">
                <a:latin typeface="Times New Roman" pitchFamily="18" charset="0"/>
                <a:cs typeface="Times New Roman" pitchFamily="18" charset="0"/>
              </a:rPr>
              <a:t>Epidemic: </a:t>
            </a:r>
            <a:r>
              <a:rPr lang="en-US" sz="2400" dirty="0" smtClean="0">
                <a:latin typeface="Times New Roman" pitchFamily="18" charset="0"/>
                <a:cs typeface="Times New Roman" pitchFamily="18" charset="0"/>
              </a:rPr>
              <a:t>It defines when diseases or health events occur in a very wide geographical area and involves large population</a:t>
            </a:r>
            <a:r>
              <a:rPr lang="en-US" sz="2400" smtClean="0">
                <a:latin typeface="Times New Roman" pitchFamily="18" charset="0"/>
                <a:cs typeface="Times New Roman" pitchFamily="18" charset="0"/>
              </a:rPr>
              <a:t>(&gt;5%cases</a:t>
            </a:r>
            <a:r>
              <a:rPr lang="en-US" sz="2400" dirty="0" smtClean="0">
                <a:latin typeface="Times New Roman" pitchFamily="18" charset="0"/>
                <a:cs typeface="Times New Roman" pitchFamily="18" charset="0"/>
              </a:rPr>
              <a:t>).</a:t>
            </a:r>
          </a:p>
          <a:p>
            <a:pPr>
              <a:buNone/>
            </a:pPr>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e.g </a:t>
            </a:r>
            <a:r>
              <a:rPr lang="en-US" dirty="0" smtClean="0">
                <a:latin typeface="Times New Roman" pitchFamily="18" charset="0"/>
                <a:cs typeface="Times New Roman" pitchFamily="18" charset="0"/>
              </a:rPr>
              <a:t>When there is high prevalence of HIV is found among the commercial sex workers in many cities of the country it is known as epidemic of HIV</a:t>
            </a:r>
          </a:p>
          <a:p>
            <a:pPr>
              <a:buNone/>
            </a:pPr>
            <a:r>
              <a:rPr lang="en-US" dirty="0" smtClean="0">
                <a:latin typeface="Times New Roman" pitchFamily="18" charset="0"/>
                <a:cs typeface="Times New Roman" pitchFamily="18" charset="0"/>
              </a:rPr>
              <a:t>    </a:t>
            </a:r>
            <a:r>
              <a:rPr lang="en-US" sz="2400" b="1" dirty="0" smtClean="0">
                <a:latin typeface="Times New Roman" pitchFamily="18" charset="0"/>
                <a:cs typeface="Times New Roman" pitchFamily="18" charset="0"/>
              </a:rPr>
              <a:t>Cluster: </a:t>
            </a:r>
            <a:r>
              <a:rPr lang="en-US" sz="2400" dirty="0" smtClean="0">
                <a:latin typeface="Times New Roman" pitchFamily="18" charset="0"/>
                <a:cs typeface="Times New Roman" pitchFamily="18" charset="0"/>
              </a:rPr>
              <a:t>A group of cases in a certain place over a particular period without regard to whether the number of cases is more than expected.</a:t>
            </a:r>
          </a:p>
          <a:p>
            <a:pPr>
              <a:buFont typeface="Courier New" pitchFamily="49" charset="0"/>
              <a:buChar char="o"/>
            </a:pPr>
            <a:endParaRPr lang="en-US"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467600" cy="1143000"/>
          </a:xfrm>
        </p:spPr>
        <p:txBody>
          <a:bodyPr>
            <a:normAutofit/>
          </a:bodyPr>
          <a:lstStyle/>
          <a:p>
            <a:r>
              <a:rPr lang="en-US" b="1" dirty="0" smtClean="0">
                <a:latin typeface="Times New Roman" pitchFamily="18" charset="0"/>
                <a:cs typeface="Times New Roman" pitchFamily="18" charset="0"/>
              </a:rPr>
              <a:t>Why to investigate possible outbreaks? </a:t>
            </a:r>
            <a:endParaRPr lang="en-US" dirty="0"/>
          </a:p>
        </p:txBody>
      </p:sp>
      <p:sp>
        <p:nvSpPr>
          <p:cNvPr id="3" name="Content Placeholder 2"/>
          <p:cNvSpPr>
            <a:spLocks noGrp="1"/>
          </p:cNvSpPr>
          <p:nvPr>
            <p:ph sz="quarter" idx="1"/>
          </p:nvPr>
        </p:nvSpPr>
        <p:spPr>
          <a:xfrm>
            <a:off x="228600" y="990600"/>
            <a:ext cx="8382000" cy="5715000"/>
          </a:xfrm>
        </p:spPr>
        <p:txBody>
          <a:bodyPr>
            <a:normAutofit lnSpcReduction="10000"/>
          </a:bodyPr>
          <a:lstStyle/>
          <a:p>
            <a:pPr>
              <a:buNone/>
            </a:pPr>
            <a:r>
              <a:rPr lang="en-US" dirty="0" smtClean="0"/>
              <a:t>1.Control &amp; preventive measures</a:t>
            </a:r>
            <a:endParaRPr lang="en-US" dirty="0"/>
          </a:p>
          <a:p>
            <a:pPr lvl="1" algn="just"/>
            <a:r>
              <a:rPr lang="en-US" sz="2400" dirty="0" smtClean="0">
                <a:latin typeface="Times New Roman" pitchFamily="18" charset="0"/>
                <a:cs typeface="Times New Roman" pitchFamily="18" charset="0"/>
              </a:rPr>
              <a:t>To assess the extent of the outbreak and the size and characteristics of the population at risk.</a:t>
            </a:r>
          </a:p>
          <a:p>
            <a:pPr lvl="1" algn="just"/>
            <a:r>
              <a:rPr lang="en-US" sz="2400" dirty="0" smtClean="0">
                <a:latin typeface="Times New Roman" pitchFamily="18" charset="0"/>
                <a:cs typeface="Times New Roman" pitchFamily="18" charset="0"/>
              </a:rPr>
              <a:t>To identify factors which contributed to the outbreak</a:t>
            </a:r>
          </a:p>
          <a:p>
            <a:pPr lvl="1" algn="just"/>
            <a:r>
              <a:rPr lang="en-US" sz="2400" dirty="0" smtClean="0">
                <a:latin typeface="Times New Roman" pitchFamily="18" charset="0"/>
                <a:cs typeface="Times New Roman" pitchFamily="18" charset="0"/>
              </a:rPr>
              <a:t>In Mexico, </a:t>
            </a:r>
            <a:r>
              <a:rPr lang="en-US" sz="2400" dirty="0" err="1" smtClean="0">
                <a:latin typeface="Times New Roman" pitchFamily="18" charset="0"/>
                <a:cs typeface="Times New Roman" pitchFamily="18" charset="0"/>
              </a:rPr>
              <a:t>Esinophila</a:t>
            </a:r>
            <a:r>
              <a:rPr lang="en-US" sz="2400" dirty="0" smtClean="0">
                <a:latin typeface="Times New Roman" pitchFamily="18" charset="0"/>
                <a:cs typeface="Times New Roman" pitchFamily="18" charset="0"/>
              </a:rPr>
              <a:t>-</a:t>
            </a:r>
            <a:r>
              <a:rPr lang="en-US" sz="2400" dirty="0" err="1" smtClean="0">
                <a:latin typeface="Times New Roman" pitchFamily="18" charset="0"/>
                <a:cs typeface="Times New Roman" pitchFamily="18" charset="0"/>
              </a:rPr>
              <a:t>myalgia</a:t>
            </a:r>
            <a:r>
              <a:rPr lang="en-US" sz="2400" dirty="0" smtClean="0">
                <a:latin typeface="Times New Roman" pitchFamily="18" charset="0"/>
                <a:cs typeface="Times New Roman" pitchFamily="18" charset="0"/>
              </a:rPr>
              <a:t> syndrome was identified because of ingestion of L-tryptophan</a:t>
            </a:r>
          </a:p>
          <a:p>
            <a:pPr lvl="1" algn="just"/>
            <a:r>
              <a:rPr lang="en-US" sz="2400" dirty="0" smtClean="0">
                <a:latin typeface="Times New Roman" pitchFamily="18" charset="0"/>
                <a:cs typeface="Times New Roman" pitchFamily="18" charset="0"/>
              </a:rPr>
              <a:t>In Gaul sector, an unusual case of fever were reported at RH, </a:t>
            </a:r>
            <a:r>
              <a:rPr lang="en-US" sz="2400" dirty="0" err="1" smtClean="0">
                <a:latin typeface="Times New Roman" pitchFamily="18" charset="0"/>
                <a:cs typeface="Times New Roman" pitchFamily="18" charset="0"/>
              </a:rPr>
              <a:t>Bhidi</a:t>
            </a:r>
            <a:r>
              <a:rPr lang="en-US" sz="2400" dirty="0" smtClean="0">
                <a:latin typeface="Times New Roman" pitchFamily="18" charset="0"/>
                <a:cs typeface="Times New Roman" pitchFamily="18" charset="0"/>
              </a:rPr>
              <a:t> in April 2006 for which certain measures were taken</a:t>
            </a:r>
            <a:r>
              <a:rPr lang="en-US" sz="2000" dirty="0" smtClean="0">
                <a:latin typeface="Times New Roman" pitchFamily="18" charset="0"/>
                <a:cs typeface="Times New Roman" pitchFamily="18" charset="0"/>
              </a:rPr>
              <a:t> (larval survey, checking of water distribution system, dry day, chlorination, rally, handouts &amp; pamphlets)</a:t>
            </a:r>
          </a:p>
          <a:p>
            <a:pPr algn="just">
              <a:buNone/>
            </a:pPr>
            <a:r>
              <a:rPr lang="en-US" b="1" dirty="0" smtClean="0">
                <a:latin typeface="Times New Roman" pitchFamily="18" charset="0"/>
                <a:cs typeface="Times New Roman" pitchFamily="18" charset="0"/>
              </a:rPr>
              <a:t>3.Training:</a:t>
            </a:r>
            <a:endParaRPr lang="en-US" dirty="0" smtClean="0">
              <a:latin typeface="Times New Roman" pitchFamily="18" charset="0"/>
              <a:cs typeface="Times New Roman" pitchFamily="18" charset="0"/>
            </a:endParaRPr>
          </a:p>
          <a:p>
            <a:pPr lvl="1" algn="just">
              <a:buFont typeface="Arial" pitchFamily="34" charset="0"/>
              <a:buChar char="•"/>
            </a:pPr>
            <a:r>
              <a:rPr lang="en-US" sz="2400" dirty="0" smtClean="0">
                <a:latin typeface="Times New Roman" pitchFamily="18" charset="0"/>
                <a:cs typeface="Times New Roman" pitchFamily="18" charset="0"/>
              </a:rPr>
              <a:t>Investigating an outbreak requires a combination of </a:t>
            </a:r>
          </a:p>
          <a:p>
            <a:pPr lvl="1">
              <a:buNone/>
            </a:pPr>
            <a:r>
              <a:rPr lang="en-US" sz="2400" dirty="0" smtClean="0">
                <a:latin typeface="Times New Roman" pitchFamily="18" charset="0"/>
                <a:cs typeface="Times New Roman" pitchFamily="18" charset="0"/>
              </a:rPr>
              <a:t>   -diplomacy,                           - logical thinking, </a:t>
            </a:r>
          </a:p>
          <a:p>
            <a:pPr lvl="1">
              <a:buNone/>
            </a:pPr>
            <a:r>
              <a:rPr lang="en-US" sz="2400" dirty="0" smtClean="0">
                <a:latin typeface="Times New Roman" pitchFamily="18" charset="0"/>
                <a:cs typeface="Times New Roman" pitchFamily="18" charset="0"/>
              </a:rPr>
              <a:t>   -problem solving ability,      -quantitative skills,</a:t>
            </a:r>
          </a:p>
          <a:p>
            <a:pPr lvl="1">
              <a:buNone/>
            </a:pPr>
            <a:r>
              <a:rPr lang="en-US" sz="2400" dirty="0" smtClean="0">
                <a:latin typeface="Times New Roman" pitchFamily="18" charset="0"/>
                <a:cs typeface="Times New Roman" pitchFamily="18" charset="0"/>
              </a:rPr>
              <a:t>   - epidemiological know       -how and </a:t>
            </a:r>
            <a:r>
              <a:rPr lang="en-US" sz="2400" dirty="0" err="1" smtClean="0">
                <a:latin typeface="Times New Roman" pitchFamily="18" charset="0"/>
                <a:cs typeface="Times New Roman" pitchFamily="18" charset="0"/>
              </a:rPr>
              <a:t>judgement</a:t>
            </a:r>
            <a:r>
              <a:rPr lang="en-US" dirty="0" smtClean="0">
                <a:latin typeface="Times New Roman" pitchFamily="18" charset="0"/>
                <a:cs typeface="Times New Roman" pitchFamily="18" charset="0"/>
              </a:rPr>
              <a:t>. </a:t>
            </a:r>
          </a:p>
          <a:p>
            <a:pPr lvl="1" algn="just"/>
            <a:endParaRPr lang="en-US" sz="20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467600" cy="1143000"/>
          </a:xfrm>
        </p:spPr>
        <p:txBody>
          <a:bodyPr/>
          <a:lstStyle/>
          <a:p>
            <a:r>
              <a:rPr lang="en-US" b="1" dirty="0" smtClean="0">
                <a:latin typeface="Times New Roman" pitchFamily="18" charset="0"/>
                <a:cs typeface="Times New Roman" pitchFamily="18" charset="0"/>
              </a:rPr>
              <a:t>Why to investigate possible outbreaks?  </a:t>
            </a:r>
            <a:r>
              <a:rPr lang="en-US" sz="2400" b="1" dirty="0" smtClean="0">
                <a:latin typeface="Times New Roman" pitchFamily="18" charset="0"/>
                <a:cs typeface="Times New Roman" pitchFamily="18" charset="0"/>
              </a:rPr>
              <a:t>(cont.)</a:t>
            </a:r>
            <a:endParaRPr lang="en-US" sz="2400" dirty="0"/>
          </a:p>
        </p:txBody>
      </p:sp>
      <p:sp>
        <p:nvSpPr>
          <p:cNvPr id="3" name="Content Placeholder 2"/>
          <p:cNvSpPr>
            <a:spLocks noGrp="1"/>
          </p:cNvSpPr>
          <p:nvPr>
            <p:ph sz="quarter" idx="1"/>
          </p:nvPr>
        </p:nvSpPr>
        <p:spPr>
          <a:xfrm>
            <a:off x="457200" y="914400"/>
            <a:ext cx="7467600" cy="5638800"/>
          </a:xfrm>
        </p:spPr>
        <p:txBody>
          <a:bodyPr>
            <a:noAutofit/>
          </a:bodyPr>
          <a:lstStyle/>
          <a:p>
            <a:pPr algn="just"/>
            <a:r>
              <a:rPr lang="en-US" dirty="0" smtClean="0">
                <a:latin typeface="Times New Roman" pitchFamily="18" charset="0"/>
                <a:cs typeface="Times New Roman" pitchFamily="18" charset="0"/>
              </a:rPr>
              <a:t>2.Research opportunities:</a:t>
            </a:r>
          </a:p>
          <a:p>
            <a:pPr lvl="1" algn="just"/>
            <a:r>
              <a:rPr lang="en-US" sz="2400" dirty="0" smtClean="0">
                <a:latin typeface="Times New Roman" pitchFamily="18" charset="0"/>
                <a:cs typeface="Times New Roman" pitchFamily="18" charset="0"/>
              </a:rPr>
              <a:t>For a newly recognized disease, field investigation provides an opportunity to define the natural history—including agent, mode of transmission, incubation period and the clinical spectrum of the disease.</a:t>
            </a:r>
          </a:p>
          <a:p>
            <a:pPr lvl="1" algn="just"/>
            <a:r>
              <a:rPr lang="en-US" sz="2400" dirty="0" smtClean="0">
                <a:latin typeface="Times New Roman" pitchFamily="18" charset="0"/>
                <a:cs typeface="Times New Roman" pitchFamily="18" charset="0"/>
              </a:rPr>
              <a:t>With this investigators can identify the high risk population and specific risk factors for the new diseases toxic shock syndrome in 1980 ,AIDS in 1980’s.</a:t>
            </a:r>
          </a:p>
          <a:p>
            <a:pPr lvl="1" algn="just"/>
            <a:r>
              <a:rPr lang="en-US" sz="2400" b="1" dirty="0" smtClean="0">
                <a:latin typeface="Times New Roman" pitchFamily="18" charset="0"/>
                <a:cs typeface="Times New Roman" pitchFamily="18" charset="0"/>
              </a:rPr>
              <a:t>e.g </a:t>
            </a:r>
            <a:r>
              <a:rPr lang="en-US" sz="2400" dirty="0" smtClean="0">
                <a:latin typeface="Times New Roman" pitchFamily="18" charset="0"/>
                <a:cs typeface="Times New Roman" pitchFamily="18" charset="0"/>
              </a:rPr>
              <a:t>An outbreak of measles in highly immunized community provides a setting for the investigators to study vaccine efficacy, the effect of vaccination, and the duration of vaccine induced protection</a:t>
            </a:r>
          </a:p>
          <a:p>
            <a:pPr lvl="1" algn="just"/>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1066800"/>
          </a:xfrm>
        </p:spPr>
        <p:txBody>
          <a:bodyPr>
            <a:normAutofit/>
          </a:bodyPr>
          <a:lstStyle/>
          <a:p>
            <a:r>
              <a:rPr lang="en-US" b="1" dirty="0" smtClean="0">
                <a:latin typeface="Times New Roman" pitchFamily="18" charset="0"/>
                <a:cs typeface="Times New Roman" pitchFamily="18" charset="0"/>
              </a:rPr>
              <a:t>Why to investigate possible outbreaks?  </a:t>
            </a:r>
            <a:r>
              <a:rPr lang="en-US" sz="2400" b="1" dirty="0" smtClean="0">
                <a:latin typeface="Times New Roman" pitchFamily="18" charset="0"/>
                <a:cs typeface="Times New Roman" pitchFamily="18" charset="0"/>
              </a:rPr>
              <a:t>(cont.)</a:t>
            </a:r>
            <a:endParaRPr lang="en-US" dirty="0"/>
          </a:p>
        </p:txBody>
      </p:sp>
      <p:sp>
        <p:nvSpPr>
          <p:cNvPr id="3" name="Content Placeholder 2"/>
          <p:cNvSpPr>
            <a:spLocks noGrp="1"/>
          </p:cNvSpPr>
          <p:nvPr>
            <p:ph sz="quarter" idx="1"/>
          </p:nvPr>
        </p:nvSpPr>
        <p:spPr>
          <a:xfrm>
            <a:off x="457200" y="914400"/>
            <a:ext cx="8458200" cy="6172200"/>
          </a:xfrm>
        </p:spPr>
        <p:txBody>
          <a:bodyPr>
            <a:normAutofit/>
          </a:bodyPr>
          <a:lstStyle/>
          <a:p>
            <a:pPr>
              <a:buNone/>
            </a:pPr>
            <a:r>
              <a:rPr lang="en-US" b="1" dirty="0" smtClean="0">
                <a:latin typeface="Times New Roman" pitchFamily="18" charset="0"/>
                <a:cs typeface="Times New Roman" pitchFamily="18" charset="0"/>
              </a:rPr>
              <a:t>4. Public, political, or legal concerns:</a:t>
            </a:r>
            <a:endParaRPr lang="en-US" dirty="0" smtClean="0">
              <a:latin typeface="Times New Roman" pitchFamily="18" charset="0"/>
              <a:cs typeface="Times New Roman" pitchFamily="18" charset="0"/>
            </a:endParaRPr>
          </a:p>
          <a:p>
            <a:pPr lvl="1"/>
            <a:r>
              <a:rPr lang="en-US" sz="2400" dirty="0" smtClean="0">
                <a:latin typeface="Times New Roman" pitchFamily="18" charset="0"/>
                <a:cs typeface="Times New Roman" pitchFamily="18" charset="0"/>
              </a:rPr>
              <a:t>Public has taken interest in disease clusters and potential environment exposures and they call health departments to investigate.</a:t>
            </a:r>
          </a:p>
          <a:p>
            <a:pPr lvl="1"/>
            <a:r>
              <a:rPr lang="en-US" sz="2400" dirty="0" smtClean="0">
                <a:latin typeface="Times New Roman" pitchFamily="18" charset="0"/>
                <a:cs typeface="Times New Roman" pitchFamily="18" charset="0"/>
              </a:rPr>
              <a:t> Many health departments are showing interest to responsibly responsive  to public concerns even if the concern has little scientific basis.. Some investigations are conducted because the laws requires an agency to do so.</a:t>
            </a:r>
          </a:p>
          <a:p>
            <a:pPr>
              <a:buNone/>
            </a:pPr>
            <a:r>
              <a:rPr lang="en-US" b="1" dirty="0" smtClean="0">
                <a:latin typeface="Times New Roman" pitchFamily="18" charset="0"/>
                <a:cs typeface="Times New Roman" pitchFamily="18" charset="0"/>
              </a:rPr>
              <a:t>5. Program considerations:</a:t>
            </a:r>
          </a:p>
          <a:p>
            <a:pPr lvl="1">
              <a:buFont typeface="Courier New" pitchFamily="49" charset="0"/>
              <a:buChar char="o"/>
            </a:pP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Helps to evaluate the program’s effectiveness (weakness, opportunity to change or strengthen, scope to improve)</a:t>
            </a:r>
          </a:p>
          <a:p>
            <a:pPr lvl="1">
              <a:buFont typeface="Courier New" pitchFamily="49" charset="0"/>
              <a:buChar char="o"/>
            </a:pPr>
            <a:r>
              <a:rPr lang="en-US"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May identify populations which  have been overlooked, failures in the intervention strategy, changes in the agent, or events beyond the scope of the program</a:t>
            </a:r>
            <a:r>
              <a:rPr lang="en-US" dirty="0" smtClean="0">
                <a:latin typeface="Times New Roman" pitchFamily="18" charset="0"/>
                <a:cs typeface="Times New Roman" pitchFamily="18" charset="0"/>
              </a:rPr>
              <a:t>.</a:t>
            </a:r>
          </a:p>
          <a:p>
            <a:pPr lvl="1"/>
            <a:endParaRPr lang="en-US" sz="2400" dirty="0" smtClean="0">
              <a:latin typeface="Times New Roman" pitchFamily="18" charset="0"/>
              <a:cs typeface="Times New Roman" pitchFamily="18" charset="0"/>
            </a:endParaRPr>
          </a:p>
          <a:p>
            <a:pPr lvl="1"/>
            <a:endParaRPr lang="en-US" sz="2400" dirty="0" smtClean="0">
              <a:latin typeface="Times New Roman" pitchFamily="18" charset="0"/>
              <a:cs typeface="Times New Roman" pitchFamily="18" charset="0"/>
            </a:endParaRPr>
          </a:p>
          <a:p>
            <a:pPr>
              <a:buNone/>
            </a:pPr>
            <a:endParaRPr lang="en-US"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pPr algn="l"/>
            <a:r>
              <a:rPr lang="en-US" sz="3600" b="1" dirty="0" smtClean="0"/>
              <a:t> </a:t>
            </a:r>
            <a:r>
              <a:rPr lang="en-US" sz="3200" b="1" dirty="0" smtClean="0">
                <a:latin typeface="Times New Roman" pitchFamily="18" charset="0"/>
                <a:cs typeface="Times New Roman" pitchFamily="18" charset="0"/>
              </a:rPr>
              <a:t>Information of outbreak:</a:t>
            </a:r>
            <a:endParaRPr lang="en-US" sz="3200" b="1"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533400"/>
            <a:ext cx="8229600" cy="6096000"/>
          </a:xfrm>
        </p:spPr>
        <p:txBody>
          <a:bodyPr>
            <a:noAutofit/>
          </a:bodyPr>
          <a:lstStyle/>
          <a:p>
            <a:pPr algn="just"/>
            <a:r>
              <a:rPr lang="en-US" dirty="0" smtClean="0">
                <a:latin typeface="Times New Roman" pitchFamily="18" charset="0"/>
                <a:cs typeface="Times New Roman" pitchFamily="18" charset="0"/>
              </a:rPr>
              <a:t>Health Personnels</a:t>
            </a:r>
          </a:p>
          <a:p>
            <a:pPr lvl="1" algn="just"/>
            <a:r>
              <a:rPr lang="en-US" sz="2400" dirty="0" smtClean="0">
                <a:latin typeface="Times New Roman" pitchFamily="18" charset="0"/>
                <a:cs typeface="Times New Roman" pitchFamily="18" charset="0"/>
              </a:rPr>
              <a:t>Nurses and doctors working in any hospital can report the unexpected number of cases of any particular disease</a:t>
            </a:r>
          </a:p>
          <a:p>
            <a:pPr algn="just"/>
            <a:r>
              <a:rPr lang="en-US" dirty="0" smtClean="0">
                <a:latin typeface="Times New Roman" pitchFamily="18" charset="0"/>
                <a:cs typeface="Times New Roman" pitchFamily="18" charset="0"/>
              </a:rPr>
              <a:t>Laboratory:</a:t>
            </a:r>
          </a:p>
          <a:p>
            <a:pPr lvl="1" algn="just"/>
            <a:r>
              <a:rPr lang="en-US" sz="2400" dirty="0" smtClean="0">
                <a:latin typeface="Times New Roman" pitchFamily="18" charset="0"/>
                <a:cs typeface="Times New Roman" pitchFamily="18" charset="0"/>
              </a:rPr>
              <a:t>Every laboratory /network can serve as an excellent source of outbreak  investigation e.g in case of Avian influenza</a:t>
            </a:r>
          </a:p>
          <a:p>
            <a:pPr algn="just"/>
            <a:r>
              <a:rPr lang="en-US" dirty="0" smtClean="0">
                <a:latin typeface="Times New Roman" pitchFamily="18" charset="0"/>
                <a:cs typeface="Times New Roman" pitchFamily="18" charset="0"/>
              </a:rPr>
              <a:t>Official disease notification system/or surveillance system</a:t>
            </a:r>
          </a:p>
          <a:p>
            <a:pPr algn="just"/>
            <a:r>
              <a:rPr lang="en-US" dirty="0" smtClean="0">
                <a:latin typeface="Times New Roman" pitchFamily="18" charset="0"/>
                <a:cs typeface="Times New Roman" pitchFamily="18" charset="0"/>
              </a:rPr>
              <a:t>Newspaper or media           </a:t>
            </a:r>
          </a:p>
          <a:p>
            <a:pPr algn="just"/>
            <a:r>
              <a:rPr lang="en-US" dirty="0" smtClean="0">
                <a:latin typeface="Times New Roman" pitchFamily="18" charset="0"/>
                <a:cs typeface="Times New Roman" pitchFamily="18" charset="0"/>
              </a:rPr>
              <a:t>Village health volunteers</a:t>
            </a:r>
          </a:p>
          <a:p>
            <a:pPr lvl="0"/>
            <a:r>
              <a:rPr lang="en-US" dirty="0" smtClean="0"/>
              <a:t>Calls from a Citizen</a:t>
            </a:r>
          </a:p>
          <a:p>
            <a:pPr>
              <a:buNone/>
            </a:pPr>
            <a:r>
              <a:rPr lang="en-US" dirty="0" smtClean="0">
                <a:latin typeface="Times New Roman" pitchFamily="18" charset="0"/>
                <a:cs typeface="Times New Roman" pitchFamily="18" charset="0"/>
              </a:rPr>
              <a:t>     e.g A member of the public may report 3 infants born with birth defects within a 1-month period in the same community</a:t>
            </a:r>
          </a:p>
          <a:p>
            <a:pPr algn="just">
              <a:buNone/>
            </a:pPr>
            <a:endParaRPr lang="en-US" dirty="0" smtClean="0">
              <a:latin typeface="Times New Roman" pitchFamily="18" charset="0"/>
              <a:cs typeface="Times New Roman" pitchFamily="18" charset="0"/>
            </a:endParaRPr>
          </a:p>
        </p:txBody>
      </p:sp>
      <p:graphicFrame>
        <p:nvGraphicFramePr>
          <p:cNvPr id="1026" name="Object 2"/>
          <p:cNvGraphicFramePr>
            <a:graphicFrameLocks noChangeAspect="1"/>
          </p:cNvGraphicFramePr>
          <p:nvPr/>
        </p:nvGraphicFramePr>
        <p:xfrm>
          <a:off x="6934200" y="4191000"/>
          <a:ext cx="1143000" cy="914400"/>
        </p:xfrm>
        <a:graphic>
          <a:graphicData uri="http://schemas.openxmlformats.org/presentationml/2006/ole">
            <p:oleObj spid="_x0000_s1026" name="Clip" r:id="rId4" imgW="4319280" imgH="4236840" progId="">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143000"/>
          </a:xfrm>
        </p:spPr>
        <p:txBody>
          <a:bodyPr>
            <a:normAutofit/>
          </a:bodyPr>
          <a:lstStyle/>
          <a:p>
            <a:pPr algn="l"/>
            <a:r>
              <a:rPr lang="en-US" sz="2800" b="1" dirty="0" smtClean="0">
                <a:latin typeface="Times New Roman" pitchFamily="18" charset="0"/>
                <a:cs typeface="Times New Roman" pitchFamily="18" charset="0"/>
              </a:rPr>
              <a:t>Investigative team includes</a:t>
            </a:r>
            <a:endParaRPr lang="en-US" sz="2800" dirty="0">
              <a:latin typeface="Times New Roman" pitchFamily="18" charset="0"/>
              <a:cs typeface="Times New Roman" pitchFamily="18" charset="0"/>
            </a:endParaRPr>
          </a:p>
        </p:txBody>
      </p:sp>
      <p:sp>
        <p:nvSpPr>
          <p:cNvPr id="3" name="Content Placeholder 2"/>
          <p:cNvSpPr>
            <a:spLocks noGrp="1"/>
          </p:cNvSpPr>
          <p:nvPr>
            <p:ph sz="quarter" idx="1"/>
          </p:nvPr>
        </p:nvSpPr>
        <p:spPr>
          <a:xfrm>
            <a:off x="457200" y="1066800"/>
            <a:ext cx="8229600" cy="5410200"/>
          </a:xfrm>
        </p:spPr>
        <p:txBody>
          <a:bodyPr>
            <a:normAutofit/>
          </a:bodyPr>
          <a:lstStyle/>
          <a:p>
            <a:pPr algn="just"/>
            <a:r>
              <a:rPr lang="en-US" sz="2000" dirty="0" smtClean="0">
                <a:latin typeface="Times New Roman" pitchFamily="18" charset="0"/>
                <a:cs typeface="Times New Roman" pitchFamily="18" charset="0"/>
              </a:rPr>
              <a:t>Investigator</a:t>
            </a:r>
          </a:p>
          <a:p>
            <a:pPr algn="just"/>
            <a:r>
              <a:rPr lang="en-US" sz="2000" dirty="0" smtClean="0">
                <a:latin typeface="Times New Roman" pitchFamily="18" charset="0"/>
                <a:cs typeface="Times New Roman" pitchFamily="18" charset="0"/>
              </a:rPr>
              <a:t>Field epidemiologist</a:t>
            </a:r>
          </a:p>
          <a:p>
            <a:pPr algn="just"/>
            <a:r>
              <a:rPr lang="en-US" sz="2000" dirty="0" smtClean="0">
                <a:latin typeface="Times New Roman" pitchFamily="18" charset="0"/>
                <a:cs typeface="Times New Roman" pitchFamily="18" charset="0"/>
              </a:rPr>
              <a:t>Disease control people e.g sanitary inspector, ANM</a:t>
            </a:r>
          </a:p>
          <a:p>
            <a:pPr algn="just"/>
            <a:r>
              <a:rPr lang="en-US" sz="2000" dirty="0" smtClean="0">
                <a:latin typeface="Times New Roman" pitchFamily="18" charset="0"/>
                <a:cs typeface="Times New Roman" pitchFamily="18" charset="0"/>
              </a:rPr>
              <a:t>Laboratory technicians</a:t>
            </a:r>
          </a:p>
          <a:p>
            <a:pPr algn="just"/>
            <a:r>
              <a:rPr lang="en-US" sz="2000" dirty="0" smtClean="0">
                <a:latin typeface="Times New Roman" pitchFamily="18" charset="0"/>
                <a:cs typeface="Times New Roman" pitchFamily="18" charset="0"/>
              </a:rPr>
              <a:t>Specialist in particular areas e.g veterinarian would be very helpful in outbreak of  zoonotic disease</a:t>
            </a:r>
          </a:p>
          <a:p>
            <a:pPr algn="just"/>
            <a:r>
              <a:rPr lang="en-US" sz="2000" dirty="0" smtClean="0">
                <a:latin typeface="Times New Roman" pitchFamily="18" charset="0"/>
                <a:cs typeface="Times New Roman" pitchFamily="18" charset="0"/>
              </a:rPr>
              <a:t>Public health administration for providing logistic support, mobilizing resources and   providing administrative  support.</a:t>
            </a:r>
          </a:p>
          <a:p>
            <a:pPr algn="just"/>
            <a:r>
              <a:rPr lang="en-US" sz="2000" dirty="0" smtClean="0">
                <a:latin typeface="Times New Roman" pitchFamily="18" charset="0"/>
                <a:cs typeface="Times New Roman" pitchFamily="18" charset="0"/>
              </a:rPr>
              <a:t>Public relation person :In certain conditions when the outbreak has caused panic or gained the intense attention of public, the investigative team should recruit or appoint  a person to be in charge of public relations and press releases. This  person should appropriately reassure and not unduly alarm the public</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993</TotalTime>
  <Words>2103</Words>
  <Application>Microsoft Office PowerPoint</Application>
  <PresentationFormat>On-screen Show (4:3)</PresentationFormat>
  <Paragraphs>209</Paragraphs>
  <Slides>25</Slides>
  <Notes>25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25</vt:i4>
      </vt:variant>
    </vt:vector>
  </HeadingPairs>
  <TitlesOfParts>
    <vt:vector size="27" baseType="lpstr">
      <vt:lpstr>Oriel</vt:lpstr>
      <vt:lpstr>Clip</vt:lpstr>
      <vt:lpstr>Investigation of Epidemic </vt:lpstr>
      <vt:lpstr>Framework:</vt:lpstr>
      <vt:lpstr>introduction</vt:lpstr>
      <vt:lpstr>Definitions:</vt:lpstr>
      <vt:lpstr>Why to investigate possible outbreaks? </vt:lpstr>
      <vt:lpstr>Why to investigate possible outbreaks?  (cont.)</vt:lpstr>
      <vt:lpstr>Why to investigate possible outbreaks?  (cont.)</vt:lpstr>
      <vt:lpstr> Information of outbreak:</vt:lpstr>
      <vt:lpstr>Investigative team includes</vt:lpstr>
      <vt:lpstr>Steps of outbreak investigation:</vt:lpstr>
      <vt:lpstr>Confirm the existence of an outbreak:</vt:lpstr>
      <vt:lpstr>Verify the diagnosis and determine the etiology</vt:lpstr>
      <vt:lpstr>Develop case definition, start case finding, and collect information on cases</vt:lpstr>
      <vt:lpstr>Steps:</vt:lpstr>
      <vt:lpstr>Collect the following type of information about every case </vt:lpstr>
      <vt:lpstr>Describe person, place and time and generate hypotheses. </vt:lpstr>
      <vt:lpstr>Slide 17</vt:lpstr>
      <vt:lpstr>Slide 18</vt:lpstr>
      <vt:lpstr>Slide 19</vt:lpstr>
      <vt:lpstr>Slide 20</vt:lpstr>
      <vt:lpstr>Distribution by person</vt:lpstr>
      <vt:lpstr>Generation of hypothesis : </vt:lpstr>
      <vt:lpstr> Test hypotheses  using analytical studies</vt:lpstr>
      <vt:lpstr>    Draw conclusions to explain the causes or determinants of outbreak based on clinical,    laboratory, epidemiological&amp; environmental evidence</vt:lpstr>
      <vt:lpstr>Report and recommend appropriate  control measures to concerned authorities at   the local/national, and if appropriate at international levels: </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Investigation of Epidemic </dc:title>
  <dc:creator> </dc:creator>
  <cp:lastModifiedBy> </cp:lastModifiedBy>
  <cp:revision>125</cp:revision>
  <dcterms:created xsi:type="dcterms:W3CDTF">2009-07-04T03:48:54Z</dcterms:created>
  <dcterms:modified xsi:type="dcterms:W3CDTF">2009-11-03T07:27:35Z</dcterms:modified>
</cp:coreProperties>
</file>